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3" r:id="rId5"/>
    <p:sldId id="320" r:id="rId6"/>
    <p:sldId id="275" r:id="rId7"/>
    <p:sldId id="315" r:id="rId8"/>
    <p:sldId id="278" r:id="rId9"/>
    <p:sldId id="279" r:id="rId10"/>
    <p:sldId id="280" r:id="rId11"/>
    <p:sldId id="346" r:id="rId12"/>
    <p:sldId id="340" r:id="rId13"/>
    <p:sldId id="350" r:id="rId14"/>
    <p:sldId id="295" r:id="rId15"/>
    <p:sldId id="357" r:id="rId16"/>
    <p:sldId id="322" r:id="rId17"/>
    <p:sldId id="318" r:id="rId18"/>
    <p:sldId id="303" r:id="rId19"/>
    <p:sldId id="304" r:id="rId20"/>
    <p:sldId id="307" r:id="rId21"/>
  </p:sldIdLst>
  <p:sldSz cx="9144000" cy="6858000" type="screen4x3"/>
  <p:notesSz cx="6669088"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85"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6" userDrawn="1">
          <p15:clr>
            <a:srgbClr val="A4A3A4"/>
          </p15:clr>
        </p15:guide>
        <p15:guide id="3" orient="horz" pos="3127">
          <p15:clr>
            <a:srgbClr val="A4A3A4"/>
          </p15:clr>
        </p15:guide>
        <p15:guide id="4"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Y Martina (RTD)" initials="MD" lastIdx="9" clrIdx="0"/>
  <p:cmAuthor id="1" name="KALFF-LENA Stefanie (RTD)" initials="K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8A907"/>
    <a:srgbClr val="FFD624"/>
    <a:srgbClr val="BDDEFF"/>
    <a:srgbClr val="3166CF"/>
    <a:srgbClr val="2D5EC1"/>
    <a:srgbClr val="3E6FD2"/>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116" autoAdjust="0"/>
  </p:normalViewPr>
  <p:slideViewPr>
    <p:cSldViewPr>
      <p:cViewPr varScale="1">
        <p:scale>
          <a:sx n="73" d="100"/>
          <a:sy n="73" d="100"/>
        </p:scale>
        <p:origin x="1296" y="54"/>
      </p:cViewPr>
      <p:guideLst>
        <p:guide orient="horz" pos="436"/>
        <p:guide pos="38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3750" y="-108"/>
      </p:cViewPr>
      <p:guideLst>
        <p:guide orient="horz" pos="3104"/>
        <p:guide pos="2116"/>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solidFill>
                  <a:schemeClr val="accent2">
                    <a:lumMod val="50000"/>
                  </a:schemeClr>
                </a:solidFill>
              </a:rPr>
              <a:t>€ billion</a:t>
            </a:r>
          </a:p>
          <a:p>
            <a:pPr>
              <a:defRPr/>
            </a:pPr>
            <a:r>
              <a:rPr lang="en-US" sz="1800" dirty="0" smtClean="0">
                <a:solidFill>
                  <a:schemeClr val="accent2">
                    <a:lumMod val="50000"/>
                  </a:schemeClr>
                </a:solidFill>
              </a:rPr>
              <a:t>In current prices</a:t>
            </a:r>
            <a:endParaRPr lang="en-US" sz="1800" dirty="0">
              <a:solidFill>
                <a:schemeClr val="accent2">
                  <a:lumMod val="50000"/>
                </a:schemeClr>
              </a:solidFill>
            </a:endParaRPr>
          </a:p>
        </c:rich>
      </c:tx>
      <c:layout>
        <c:manualLayout>
          <c:xMode val="edge"/>
          <c:yMode val="edge"/>
          <c:x val="0.69775664244322155"/>
          <c:y val="7.0310729988058679E-2"/>
        </c:manualLayout>
      </c:layout>
      <c:overlay val="0"/>
    </c:title>
    <c:autoTitleDeleted val="0"/>
    <c:plotArea>
      <c:layout/>
      <c:doughnutChart>
        <c:varyColors val="1"/>
        <c:ser>
          <c:idx val="0"/>
          <c:order val="0"/>
          <c:tx>
            <c:strRef>
              <c:f>Sheet1!$B$1</c:f>
              <c:strCache>
                <c:ptCount val="1"/>
                <c:pt idx="0">
                  <c:v>in XX prizes</c:v>
                </c:pt>
              </c:strCache>
            </c:strRef>
          </c:tx>
          <c:dPt>
            <c:idx val="0"/>
            <c:bubble3D val="0"/>
            <c:spPr>
              <a:ln cap="rnd"/>
            </c:spPr>
            <c:extLst>
              <c:ext xmlns:c16="http://schemas.microsoft.com/office/drawing/2014/chart" uri="{C3380CC4-5D6E-409C-BE32-E72D297353CC}">
                <c16:uniqueId val="{00000001-5DDD-4D08-891D-B1BABC9630AD}"/>
              </c:ext>
            </c:extLst>
          </c:dPt>
          <c:dPt>
            <c:idx val="1"/>
            <c:bubble3D val="0"/>
            <c:spPr>
              <a:solidFill>
                <a:schemeClr val="tx1"/>
              </a:solidFill>
            </c:spPr>
            <c:extLst>
              <c:ext xmlns:c16="http://schemas.microsoft.com/office/drawing/2014/chart" uri="{C3380CC4-5D6E-409C-BE32-E72D297353CC}">
                <c16:uniqueId val="{00000003-5DDD-4D08-891D-B1BABC9630AD}"/>
              </c:ext>
            </c:extLst>
          </c:dPt>
          <c:dPt>
            <c:idx val="4"/>
            <c:bubble3D val="0"/>
            <c:spPr>
              <a:solidFill>
                <a:schemeClr val="accent6"/>
              </a:solidFill>
            </c:spPr>
            <c:extLst>
              <c:ext xmlns:c16="http://schemas.microsoft.com/office/drawing/2014/chart" uri="{C3380CC4-5D6E-409C-BE32-E72D297353CC}">
                <c16:uniqueId val="{00000005-5DDD-4D08-891D-B1BABC9630AD}"/>
              </c:ext>
            </c:extLst>
          </c:dPt>
          <c:dLbls>
            <c:dLbl>
              <c:idx val="0"/>
              <c:layout>
                <c:manualLayout>
                  <c:x val="7.7026333959419706E-3"/>
                  <c:y val="2.433832961125108E-2"/>
                </c:manualLayout>
              </c:layout>
              <c:tx>
                <c:rich>
                  <a:bodyPr/>
                  <a:lstStyle/>
                  <a:p>
                    <a:r>
                      <a:rPr lang="en-US" dirty="0" smtClean="0">
                        <a:solidFill>
                          <a:schemeClr val="accent6"/>
                        </a:solidFill>
                      </a:rPr>
                      <a:t>€25.8</a:t>
                    </a:r>
                    <a:endParaRPr lang="en-US" dirty="0">
                      <a:solidFill>
                        <a:schemeClr val="accent6"/>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DD-4D08-891D-B1BABC9630AD}"/>
                </c:ext>
              </c:extLst>
            </c:dLbl>
            <c:dLbl>
              <c:idx val="1"/>
              <c:layout>
                <c:manualLayout>
                  <c:x val="1.8486611277997389E-2"/>
                  <c:y val="0"/>
                </c:manualLayout>
              </c:layout>
              <c:tx>
                <c:rich>
                  <a:bodyPr/>
                  <a:lstStyle/>
                  <a:p>
                    <a:pPr>
                      <a:defRPr>
                        <a:solidFill>
                          <a:schemeClr val="accent6"/>
                        </a:solidFill>
                      </a:defRPr>
                    </a:pPr>
                    <a:r>
                      <a:rPr lang="en-US" dirty="0" smtClean="0">
                        <a:solidFill>
                          <a:schemeClr val="accent6"/>
                        </a:solidFill>
                      </a:rPr>
                      <a:t>€52.7</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DD-4D08-891D-B1BABC9630AD}"/>
                </c:ext>
              </c:extLst>
            </c:dLbl>
            <c:dLbl>
              <c:idx val="2"/>
              <c:tx>
                <c:rich>
                  <a:bodyPr/>
                  <a:lstStyle/>
                  <a:p>
                    <a:r>
                      <a:rPr lang="en-US" dirty="0" smtClean="0">
                        <a:solidFill>
                          <a:schemeClr val="bg1"/>
                        </a:solidFill>
                      </a:rPr>
                      <a:t>€13.5</a:t>
                    </a:r>
                    <a:endParaRPr lang="en-US" dirty="0">
                      <a:solidFill>
                        <a:schemeClr val="tx2"/>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DDD-4D08-891D-B1BABC9630AD}"/>
                </c:ext>
              </c:extLst>
            </c:dLbl>
            <c:dLbl>
              <c:idx val="3"/>
              <c:layout>
                <c:manualLayout>
                  <c:x val="-5.8540935713658405E-2"/>
                  <c:y val="-0.12710016574764452"/>
                </c:manualLayout>
              </c:layout>
              <c:tx>
                <c:rich>
                  <a:bodyPr/>
                  <a:lstStyle/>
                  <a:p>
                    <a:pPr>
                      <a:defRPr>
                        <a:solidFill>
                          <a:schemeClr val="accent6"/>
                        </a:solidFill>
                      </a:defRPr>
                    </a:pPr>
                    <a:r>
                      <a:rPr lang="en-US" dirty="0" smtClean="0">
                        <a:solidFill>
                          <a:schemeClr val="accent6"/>
                        </a:solidFill>
                      </a:rPr>
                      <a:t>€2.1</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DD-4D08-891D-B1BABC9630AD}"/>
                </c:ext>
              </c:extLst>
            </c:dLbl>
            <c:dLbl>
              <c:idx val="4"/>
              <c:layout>
                <c:manualLayout>
                  <c:x val="4.7757079134826595E-2"/>
                  <c:y val="-0.12439590690194996"/>
                </c:manualLayout>
              </c:layout>
              <c:tx>
                <c:rich>
                  <a:bodyPr/>
                  <a:lstStyle/>
                  <a:p>
                    <a:pPr>
                      <a:defRPr>
                        <a:solidFill>
                          <a:schemeClr val="accent6"/>
                        </a:solidFill>
                      </a:defRPr>
                    </a:pPr>
                    <a:r>
                      <a:rPr lang="en-US" dirty="0" smtClean="0">
                        <a:solidFill>
                          <a:schemeClr val="accent6"/>
                        </a:solidFill>
                      </a:rPr>
                      <a:t>€2.4</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DD-4D08-891D-B1BABC9630AD}"/>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Open Science</c:v>
                </c:pt>
                <c:pt idx="1">
                  <c:v>Global Challenges &amp;  Ind. Competitiveness</c:v>
                </c:pt>
                <c:pt idx="2">
                  <c:v>Open Innovation</c:v>
                </c:pt>
                <c:pt idx="3">
                  <c:v>Strengthening ERA</c:v>
                </c:pt>
                <c:pt idx="4">
                  <c:v>Euratom</c:v>
                </c:pt>
              </c:strCache>
            </c:strRef>
          </c:cat>
          <c:val>
            <c:numRef>
              <c:f>Sheet1!$B$2:$B$6</c:f>
              <c:numCache>
                <c:formatCode>General</c:formatCode>
                <c:ptCount val="5"/>
                <c:pt idx="0">
                  <c:v>25.8</c:v>
                </c:pt>
                <c:pt idx="1">
                  <c:v>52.7</c:v>
                </c:pt>
                <c:pt idx="2">
                  <c:v>13.5</c:v>
                </c:pt>
                <c:pt idx="3">
                  <c:v>2.1</c:v>
                </c:pt>
                <c:pt idx="4">
                  <c:v>2.4</c:v>
                </c:pt>
              </c:numCache>
            </c:numRef>
          </c:val>
          <c:extLst>
            <c:ext xmlns:c16="http://schemas.microsoft.com/office/drawing/2014/chart" uri="{C3380CC4-5D6E-409C-BE32-E72D297353CC}">
              <c16:uniqueId val="{00000001-3A20-4BD7-960D-066BC2C805F5}"/>
            </c:ext>
          </c:extLst>
        </c:ser>
        <c:dLbls>
          <c:showLegendKey val="0"/>
          <c:showVal val="0"/>
          <c:showCatName val="0"/>
          <c:showSerName val="0"/>
          <c:showPercent val="1"/>
          <c:showBubbleSize val="0"/>
          <c:showLeaderLines val="1"/>
        </c:dLbls>
        <c:firstSliceAng val="0"/>
        <c:holeSize val="50"/>
      </c:doughnutChart>
    </c:plotArea>
    <c:legend>
      <c:legendPos val="r"/>
      <c:legendEntry>
        <c:idx val="0"/>
        <c:txPr>
          <a:bodyPr/>
          <a:lstStyle/>
          <a:p>
            <a:pPr>
              <a:defRPr>
                <a:solidFill>
                  <a:schemeClr val="accent6"/>
                </a:solidFill>
              </a:defRPr>
            </a:pPr>
            <a:endParaRPr lang="en-US"/>
          </a:p>
        </c:txPr>
      </c:legendEntry>
      <c:legendEntry>
        <c:idx val="1"/>
        <c:txPr>
          <a:bodyPr/>
          <a:lstStyle/>
          <a:p>
            <a:pPr>
              <a:defRPr>
                <a:solidFill>
                  <a:schemeClr val="accent6"/>
                </a:solidFill>
              </a:defRPr>
            </a:pPr>
            <a:endParaRPr lang="en-US"/>
          </a:p>
        </c:txPr>
      </c:legendEntry>
      <c:legendEntry>
        <c:idx val="2"/>
        <c:txPr>
          <a:bodyPr/>
          <a:lstStyle/>
          <a:p>
            <a:pPr>
              <a:defRPr>
                <a:solidFill>
                  <a:schemeClr val="accent6"/>
                </a:solidFill>
              </a:defRPr>
            </a:pPr>
            <a:endParaRPr lang="en-US"/>
          </a:p>
        </c:txPr>
      </c:legendEntry>
      <c:legendEntry>
        <c:idx val="3"/>
        <c:txPr>
          <a:bodyPr/>
          <a:lstStyle/>
          <a:p>
            <a:pPr>
              <a:defRPr>
                <a:solidFill>
                  <a:schemeClr val="accent6"/>
                </a:solidFill>
              </a:defRPr>
            </a:pPr>
            <a:endParaRPr lang="en-US"/>
          </a:p>
        </c:txPr>
      </c:legendEntry>
      <c:legendEntry>
        <c:idx val="4"/>
        <c:txPr>
          <a:bodyPr/>
          <a:lstStyle/>
          <a:p>
            <a:pPr>
              <a:defRPr>
                <a:solidFill>
                  <a:schemeClr val="accent6"/>
                </a:solidFill>
              </a:defRPr>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B91F2-1DF2-494D-B678-38E6B3BA82A4}" type="doc">
      <dgm:prSet loTypeId="urn:microsoft.com/office/officeart/2005/8/layout/radial5" loCatId="relationship" qsTypeId="urn:microsoft.com/office/officeart/2005/8/quickstyle/3d2" qsCatId="3D" csTypeId="urn:microsoft.com/office/officeart/2005/8/colors/accent1_2" csCatId="accent1" phldr="1"/>
      <dgm:spPr/>
      <dgm:t>
        <a:bodyPr/>
        <a:lstStyle/>
        <a:p>
          <a:endParaRPr lang="en-GB"/>
        </a:p>
      </dgm:t>
    </dgm:pt>
    <dgm:pt modelId="{2D0C244B-8B71-4CC2-B474-1249CC4DE000}">
      <dgm:prSet phldrT="[Text]"/>
      <dgm:spPr>
        <a:solidFill>
          <a:schemeClr val="accent6"/>
        </a:solidFill>
      </dgm:spPr>
      <dgm:t>
        <a:bodyPr/>
        <a:lstStyle/>
        <a:p>
          <a:r>
            <a:rPr lang="en-GB" b="1" noProof="0" dirty="0">
              <a:solidFill>
                <a:schemeClr val="bg1"/>
              </a:solidFill>
            </a:rPr>
            <a:t>Benefits for Europe</a:t>
          </a:r>
        </a:p>
      </dgm:t>
    </dgm:pt>
    <dgm:pt modelId="{DFEE1225-B77F-4FE5-8853-73389E77E53D}" type="parTrans" cxnId="{21DA697D-4225-4E52-8F05-416DFD4DBDA9}">
      <dgm:prSet/>
      <dgm:spPr/>
      <dgm:t>
        <a:bodyPr/>
        <a:lstStyle/>
        <a:p>
          <a:endParaRPr lang="en-GB"/>
        </a:p>
      </dgm:t>
    </dgm:pt>
    <dgm:pt modelId="{07152FC1-3508-4D45-8557-962C3706A691}" type="sibTrans" cxnId="{21DA697D-4225-4E52-8F05-416DFD4DBDA9}">
      <dgm:prSet/>
      <dgm:spPr/>
      <dgm:t>
        <a:bodyPr/>
        <a:lstStyle/>
        <a:p>
          <a:endParaRPr lang="en-GB"/>
        </a:p>
      </dgm:t>
    </dgm:pt>
    <dgm:pt modelId="{DFD3FCFF-759E-429F-ACE4-A252E730DCBA}">
      <dgm:prSet phldrT="[Text]"/>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b="1" noProof="0" dirty="0">
              <a:solidFill>
                <a:schemeClr val="bg1"/>
              </a:solidFill>
            </a:rPr>
            <a:t>Trans-national collaboration, exchange and networks</a:t>
          </a:r>
        </a:p>
      </dgm:t>
    </dgm:pt>
    <dgm:pt modelId="{ED592BCD-83E5-478B-A587-6990A662FD69}" type="parTrans" cxnId="{006A8385-E98F-478B-B4FE-39BF68CF4825}">
      <dgm:prSet/>
      <dgm:spPr>
        <a:solidFill>
          <a:srgbClr val="F8A907"/>
        </a:solidFill>
      </dgm:spPr>
      <dgm:t>
        <a:bodyPr/>
        <a:lstStyle/>
        <a:p>
          <a:endParaRPr lang="en-GB" dirty="0"/>
        </a:p>
      </dgm:t>
    </dgm:pt>
    <dgm:pt modelId="{D2FAFDE0-8C0C-4DB8-9ED5-ED3583B57D04}" type="sibTrans" cxnId="{006A8385-E98F-478B-B4FE-39BF68CF4825}">
      <dgm:prSet/>
      <dgm:spPr/>
      <dgm:t>
        <a:bodyPr/>
        <a:lstStyle/>
        <a:p>
          <a:endParaRPr lang="en-GB"/>
        </a:p>
      </dgm:t>
    </dgm:pt>
    <dgm:pt modelId="{7F94600B-97A5-4F51-AFD0-7EC6379269F2}">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100" b="1" noProof="0" dirty="0">
              <a:solidFill>
                <a:schemeClr val="bg1"/>
              </a:solidFill>
            </a:rPr>
            <a:t>Critical mass to address global challenges</a:t>
          </a:r>
        </a:p>
      </dgm:t>
    </dgm:pt>
    <dgm:pt modelId="{45E06EEE-F094-4BC3-BE52-5F7F08DCBE8F}" type="parTrans" cxnId="{D63C4B99-9DE6-4B63-9927-09FCBDE8CA56}">
      <dgm:prSet/>
      <dgm:spPr>
        <a:solidFill>
          <a:srgbClr val="F8A907"/>
        </a:solidFill>
      </dgm:spPr>
      <dgm:t>
        <a:bodyPr/>
        <a:lstStyle/>
        <a:p>
          <a:endParaRPr lang="en-GB" dirty="0"/>
        </a:p>
      </dgm:t>
    </dgm:pt>
    <dgm:pt modelId="{07903DBB-C287-48A7-8020-A96DDA89F645}" type="sibTrans" cxnId="{D63C4B99-9DE6-4B63-9927-09FCBDE8CA56}">
      <dgm:prSet/>
      <dgm:spPr/>
      <dgm:t>
        <a:bodyPr/>
        <a:lstStyle/>
        <a:p>
          <a:endParaRPr lang="en-GB"/>
        </a:p>
      </dgm:t>
    </dgm:pt>
    <dgm:pt modelId="{EBF33B88-5158-4495-9125-10978BA2AEAF}">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100" b="1" noProof="0" dirty="0">
              <a:solidFill>
                <a:schemeClr val="bg1"/>
              </a:solidFill>
            </a:rPr>
            <a:t>Competitive funding promoting excellence</a:t>
          </a:r>
        </a:p>
      </dgm:t>
    </dgm:pt>
    <dgm:pt modelId="{E897667C-2920-403B-B9A2-BA967266EB5D}" type="parTrans" cxnId="{03EB6D12-342F-47D7-A466-B91C6C6AB239}">
      <dgm:prSet/>
      <dgm:spPr>
        <a:solidFill>
          <a:srgbClr val="F8A907"/>
        </a:solidFill>
      </dgm:spPr>
      <dgm:t>
        <a:bodyPr/>
        <a:lstStyle/>
        <a:p>
          <a:endParaRPr lang="en-GB" dirty="0"/>
        </a:p>
      </dgm:t>
    </dgm:pt>
    <dgm:pt modelId="{A265D3B4-B53F-40C0-8EBA-191679ABF52D}" type="sibTrans" cxnId="{03EB6D12-342F-47D7-A466-B91C6C6AB239}">
      <dgm:prSet/>
      <dgm:spPr/>
      <dgm:t>
        <a:bodyPr/>
        <a:lstStyle/>
        <a:p>
          <a:endParaRPr lang="en-GB"/>
        </a:p>
      </dgm:t>
    </dgm:pt>
    <dgm:pt modelId="{9954F23D-479C-4F8D-8373-37464E945577}">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080" b="1" noProof="0" dirty="0" smtClean="0">
              <a:solidFill>
                <a:schemeClr val="bg1"/>
              </a:solidFill>
            </a:rPr>
            <a:t>Transnational </a:t>
          </a:r>
          <a:r>
            <a:rPr lang="en-GB" sz="1080" b="1" noProof="0" dirty="0">
              <a:solidFill>
                <a:schemeClr val="bg1"/>
              </a:solidFill>
            </a:rPr>
            <a:t>mobility </a:t>
          </a:r>
        </a:p>
      </dgm:t>
    </dgm:pt>
    <dgm:pt modelId="{EED7E65B-F604-4853-ACF9-5A49BE8CD732}" type="parTrans" cxnId="{493C9B3F-51B9-4117-8994-C3846D5C309C}">
      <dgm:prSet/>
      <dgm:spPr>
        <a:solidFill>
          <a:srgbClr val="F8A907"/>
        </a:solidFill>
      </dgm:spPr>
      <dgm:t>
        <a:bodyPr/>
        <a:lstStyle/>
        <a:p>
          <a:endParaRPr lang="en-GB" dirty="0"/>
        </a:p>
      </dgm:t>
    </dgm:pt>
    <dgm:pt modelId="{95173AF8-7A69-41A1-AFB6-EA3D7DBC8797}" type="sibTrans" cxnId="{493C9B3F-51B9-4117-8994-C3846D5C309C}">
      <dgm:prSet/>
      <dgm:spPr/>
      <dgm:t>
        <a:bodyPr/>
        <a:lstStyle/>
        <a:p>
          <a:endParaRPr lang="en-GB"/>
        </a:p>
      </dgm:t>
    </dgm:pt>
    <dgm:pt modelId="{33781373-8F35-415E-BBB8-675ED87DDA5D}">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100" b="1" noProof="0" dirty="0">
              <a:solidFill>
                <a:schemeClr val="bg1"/>
              </a:solidFill>
            </a:rPr>
            <a:t>Creating new market opportunities</a:t>
          </a:r>
        </a:p>
      </dgm:t>
    </dgm:pt>
    <dgm:pt modelId="{1F4ACA96-BC92-4023-A3E8-D7BEC4C61993}" type="parTrans" cxnId="{3688132A-DCC0-4FE3-A098-25F8C4F9EE6C}">
      <dgm:prSet/>
      <dgm:spPr>
        <a:solidFill>
          <a:srgbClr val="F8A907"/>
        </a:solidFill>
      </dgm:spPr>
      <dgm:t>
        <a:bodyPr/>
        <a:lstStyle/>
        <a:p>
          <a:endParaRPr lang="en-GB" dirty="0"/>
        </a:p>
      </dgm:t>
    </dgm:pt>
    <dgm:pt modelId="{5108247A-C41B-4EF3-920C-FE6847AEC3DE}" type="sibTrans" cxnId="{3688132A-DCC0-4FE3-A098-25F8C4F9EE6C}">
      <dgm:prSet/>
      <dgm:spPr/>
      <dgm:t>
        <a:bodyPr/>
        <a:lstStyle/>
        <a:p>
          <a:endParaRPr lang="en-GB"/>
        </a:p>
      </dgm:t>
    </dgm:pt>
    <dgm:pt modelId="{762045D4-E4BF-4C20-B6A4-14B47FDA5820}">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100" b="1" noProof="0" dirty="0">
              <a:solidFill>
                <a:schemeClr val="bg1"/>
              </a:solidFill>
            </a:rPr>
            <a:t>Visibility for leading research and innovation</a:t>
          </a:r>
        </a:p>
      </dgm:t>
    </dgm:pt>
    <dgm:pt modelId="{1C8CF171-3E06-47ED-96E8-884316B8C8EB}" type="parTrans" cxnId="{E1DEB714-46E9-4A54-8CDD-E63C43915CC7}">
      <dgm:prSet/>
      <dgm:spPr>
        <a:solidFill>
          <a:srgbClr val="F8A907"/>
        </a:solidFill>
      </dgm:spPr>
      <dgm:t>
        <a:bodyPr/>
        <a:lstStyle/>
        <a:p>
          <a:endParaRPr lang="en-GB" dirty="0"/>
        </a:p>
      </dgm:t>
    </dgm:pt>
    <dgm:pt modelId="{A0E70845-D04F-4BD0-AC88-76ABF252DD64}" type="sibTrans" cxnId="{E1DEB714-46E9-4A54-8CDD-E63C43915CC7}">
      <dgm:prSet/>
      <dgm:spPr/>
      <dgm:t>
        <a:bodyPr/>
        <a:lstStyle/>
        <a:p>
          <a:endParaRPr lang="en-GB"/>
        </a:p>
      </dgm:t>
    </dgm:pt>
    <dgm:pt modelId="{A8DE279D-4488-4345-9952-ED3C19822275}">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100" b="1" noProof="0" dirty="0">
              <a:solidFill>
                <a:schemeClr val="bg1"/>
              </a:solidFill>
            </a:rPr>
            <a:t>Attracting the best </a:t>
          </a:r>
          <a:r>
            <a:rPr lang="de-DE" sz="1100" b="1" dirty="0">
              <a:solidFill>
                <a:schemeClr val="bg1"/>
              </a:solidFill>
            </a:rPr>
            <a:t>talents</a:t>
          </a:r>
          <a:endParaRPr lang="en-GB" sz="1100" b="1" dirty="0">
            <a:solidFill>
              <a:schemeClr val="bg1"/>
            </a:solidFill>
          </a:endParaRPr>
        </a:p>
      </dgm:t>
    </dgm:pt>
    <dgm:pt modelId="{AA412D52-4ACC-4F22-AF79-04BB865262B9}" type="parTrans" cxnId="{3D8FCF60-9DFC-4E9C-9235-3F49383AF5F3}">
      <dgm:prSet/>
      <dgm:spPr>
        <a:solidFill>
          <a:srgbClr val="F8A907"/>
        </a:solidFill>
      </dgm:spPr>
      <dgm:t>
        <a:bodyPr/>
        <a:lstStyle/>
        <a:p>
          <a:endParaRPr lang="en-GB" dirty="0"/>
        </a:p>
      </dgm:t>
    </dgm:pt>
    <dgm:pt modelId="{199A4F78-6E15-4E14-A018-5023263BE538}" type="sibTrans" cxnId="{3D8FCF60-9DFC-4E9C-9235-3F49383AF5F3}">
      <dgm:prSet/>
      <dgm:spPr/>
      <dgm:t>
        <a:bodyPr/>
        <a:lstStyle/>
        <a:p>
          <a:endParaRPr lang="en-GB"/>
        </a:p>
      </dgm:t>
    </dgm:pt>
    <dgm:pt modelId="{B13AECB0-AAA5-46B6-AC53-65D2EA9A8385}">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100" b="1" noProof="0" dirty="0">
              <a:solidFill>
                <a:schemeClr val="bg1"/>
              </a:solidFill>
            </a:rPr>
            <a:t>Strengthened European R&amp;I landscape</a:t>
          </a:r>
        </a:p>
      </dgm:t>
    </dgm:pt>
    <dgm:pt modelId="{0AE096B2-332E-48B0-9495-AB53DF5023F1}" type="parTrans" cxnId="{48610ACD-BF59-4978-879D-549FAACA9D5F}">
      <dgm:prSet/>
      <dgm:spPr>
        <a:solidFill>
          <a:srgbClr val="F8A907"/>
        </a:solidFill>
      </dgm:spPr>
      <dgm:t>
        <a:bodyPr/>
        <a:lstStyle/>
        <a:p>
          <a:endParaRPr lang="en-GB" dirty="0"/>
        </a:p>
      </dgm:t>
    </dgm:pt>
    <dgm:pt modelId="{86644A6F-A375-4FA2-9B7F-D7EA0356ED42}" type="sibTrans" cxnId="{48610ACD-BF59-4978-879D-549FAACA9D5F}">
      <dgm:prSet/>
      <dgm:spPr/>
      <dgm:t>
        <a:bodyPr/>
        <a:lstStyle/>
        <a:p>
          <a:endParaRPr lang="en-GB"/>
        </a:p>
      </dgm:t>
    </dgm:pt>
    <dgm:pt modelId="{979511DE-8567-4F2A-94F5-A43B96781BC8}" type="pres">
      <dgm:prSet presAssocID="{BC2B91F2-1DF2-494D-B678-38E6B3BA82A4}" presName="Name0" presStyleCnt="0">
        <dgm:presLayoutVars>
          <dgm:chMax val="1"/>
          <dgm:dir/>
          <dgm:animLvl val="ctr"/>
          <dgm:resizeHandles val="exact"/>
        </dgm:presLayoutVars>
      </dgm:prSet>
      <dgm:spPr/>
      <dgm:t>
        <a:bodyPr/>
        <a:lstStyle/>
        <a:p>
          <a:endParaRPr lang="en-GB"/>
        </a:p>
      </dgm:t>
    </dgm:pt>
    <dgm:pt modelId="{0752997D-919E-4AA2-9EF9-717701984BBA}" type="pres">
      <dgm:prSet presAssocID="{2D0C244B-8B71-4CC2-B474-1249CC4DE000}" presName="centerShape" presStyleLbl="node0" presStyleIdx="0" presStyleCnt="1" custLinFactNeighborX="1011" custLinFactNeighborY="1011"/>
      <dgm:spPr/>
      <dgm:t>
        <a:bodyPr/>
        <a:lstStyle/>
        <a:p>
          <a:endParaRPr lang="en-GB"/>
        </a:p>
      </dgm:t>
    </dgm:pt>
    <dgm:pt modelId="{2162084C-D38C-4C33-BD10-DD6F52F4C8A1}" type="pres">
      <dgm:prSet presAssocID="{ED592BCD-83E5-478B-A587-6990A662FD69}" presName="parTrans" presStyleLbl="sibTrans2D1" presStyleIdx="0" presStyleCnt="8" custAng="10868125"/>
      <dgm:spPr/>
      <dgm:t>
        <a:bodyPr/>
        <a:lstStyle/>
        <a:p>
          <a:endParaRPr lang="en-GB"/>
        </a:p>
      </dgm:t>
    </dgm:pt>
    <dgm:pt modelId="{4329603B-B9CE-4519-9360-867F74F6629D}" type="pres">
      <dgm:prSet presAssocID="{ED592BCD-83E5-478B-A587-6990A662FD69}" presName="connectorText" presStyleLbl="sibTrans2D1" presStyleIdx="0" presStyleCnt="8"/>
      <dgm:spPr/>
      <dgm:t>
        <a:bodyPr/>
        <a:lstStyle/>
        <a:p>
          <a:endParaRPr lang="en-GB"/>
        </a:p>
      </dgm:t>
    </dgm:pt>
    <dgm:pt modelId="{503CB754-CFD3-4CE6-A4AF-8990B64BE2C9}" type="pres">
      <dgm:prSet presAssocID="{DFD3FCFF-759E-429F-ACE4-A252E730DCBA}" presName="node" presStyleLbl="node1" presStyleIdx="0" presStyleCnt="8">
        <dgm:presLayoutVars>
          <dgm:bulletEnabled val="1"/>
        </dgm:presLayoutVars>
      </dgm:prSet>
      <dgm:spPr/>
      <dgm:t>
        <a:bodyPr/>
        <a:lstStyle/>
        <a:p>
          <a:endParaRPr lang="en-GB"/>
        </a:p>
      </dgm:t>
    </dgm:pt>
    <dgm:pt modelId="{9DCC19B7-8261-4BA2-82CB-1224E03F779D}" type="pres">
      <dgm:prSet presAssocID="{45E06EEE-F094-4BC3-BE52-5F7F08DCBE8F}" presName="parTrans" presStyleLbl="sibTrans2D1" presStyleIdx="1" presStyleCnt="8" custAng="10910519"/>
      <dgm:spPr/>
      <dgm:t>
        <a:bodyPr/>
        <a:lstStyle/>
        <a:p>
          <a:endParaRPr lang="en-GB"/>
        </a:p>
      </dgm:t>
    </dgm:pt>
    <dgm:pt modelId="{EAC4C88C-D3DA-46D6-9C38-D1F83734848E}" type="pres">
      <dgm:prSet presAssocID="{45E06EEE-F094-4BC3-BE52-5F7F08DCBE8F}" presName="connectorText" presStyleLbl="sibTrans2D1" presStyleIdx="1" presStyleCnt="8"/>
      <dgm:spPr/>
      <dgm:t>
        <a:bodyPr/>
        <a:lstStyle/>
        <a:p>
          <a:endParaRPr lang="en-GB"/>
        </a:p>
      </dgm:t>
    </dgm:pt>
    <dgm:pt modelId="{A4268F2F-BE2A-4A70-8530-4D313A97B851}" type="pres">
      <dgm:prSet presAssocID="{7F94600B-97A5-4F51-AFD0-7EC6379269F2}" presName="node" presStyleLbl="node1" presStyleIdx="1" presStyleCnt="8">
        <dgm:presLayoutVars>
          <dgm:bulletEnabled val="1"/>
        </dgm:presLayoutVars>
      </dgm:prSet>
      <dgm:spPr/>
      <dgm:t>
        <a:bodyPr/>
        <a:lstStyle/>
        <a:p>
          <a:endParaRPr lang="en-GB"/>
        </a:p>
      </dgm:t>
    </dgm:pt>
    <dgm:pt modelId="{565338AD-A43F-4B07-A523-54218D2C8D3D}" type="pres">
      <dgm:prSet presAssocID="{E897667C-2920-403B-B9A2-BA967266EB5D}" presName="parTrans" presStyleLbl="sibTrans2D1" presStyleIdx="2" presStyleCnt="8" custAng="10870936"/>
      <dgm:spPr/>
      <dgm:t>
        <a:bodyPr/>
        <a:lstStyle/>
        <a:p>
          <a:endParaRPr lang="en-GB"/>
        </a:p>
      </dgm:t>
    </dgm:pt>
    <dgm:pt modelId="{DA2618C0-DB48-4EEF-A940-C7147D3FE16E}" type="pres">
      <dgm:prSet presAssocID="{E897667C-2920-403B-B9A2-BA967266EB5D}" presName="connectorText" presStyleLbl="sibTrans2D1" presStyleIdx="2" presStyleCnt="8"/>
      <dgm:spPr/>
      <dgm:t>
        <a:bodyPr/>
        <a:lstStyle/>
        <a:p>
          <a:endParaRPr lang="en-GB"/>
        </a:p>
      </dgm:t>
    </dgm:pt>
    <dgm:pt modelId="{192898C8-8152-4E7E-80DD-C180C7DE21C5}" type="pres">
      <dgm:prSet presAssocID="{EBF33B88-5158-4495-9125-10978BA2AEAF}" presName="node" presStyleLbl="node1" presStyleIdx="2" presStyleCnt="8">
        <dgm:presLayoutVars>
          <dgm:bulletEnabled val="1"/>
        </dgm:presLayoutVars>
      </dgm:prSet>
      <dgm:spPr/>
      <dgm:t>
        <a:bodyPr/>
        <a:lstStyle/>
        <a:p>
          <a:endParaRPr lang="en-GB"/>
        </a:p>
      </dgm:t>
    </dgm:pt>
    <dgm:pt modelId="{C4239260-996D-4019-9516-B471B5075278}" type="pres">
      <dgm:prSet presAssocID="{1C8CF171-3E06-47ED-96E8-884316B8C8EB}" presName="parTrans" presStyleLbl="sibTrans2D1" presStyleIdx="3" presStyleCnt="8" custAng="10757971"/>
      <dgm:spPr/>
      <dgm:t>
        <a:bodyPr/>
        <a:lstStyle/>
        <a:p>
          <a:endParaRPr lang="en-GB"/>
        </a:p>
      </dgm:t>
    </dgm:pt>
    <dgm:pt modelId="{3585785C-8631-47D4-B64A-2735DEE1C851}" type="pres">
      <dgm:prSet presAssocID="{1C8CF171-3E06-47ED-96E8-884316B8C8EB}" presName="connectorText" presStyleLbl="sibTrans2D1" presStyleIdx="3" presStyleCnt="8"/>
      <dgm:spPr/>
      <dgm:t>
        <a:bodyPr/>
        <a:lstStyle/>
        <a:p>
          <a:endParaRPr lang="en-GB"/>
        </a:p>
      </dgm:t>
    </dgm:pt>
    <dgm:pt modelId="{018180A3-1FFA-4ACF-B4C8-8E30571860C3}" type="pres">
      <dgm:prSet presAssocID="{762045D4-E4BF-4C20-B6A4-14B47FDA5820}" presName="node" presStyleLbl="node1" presStyleIdx="3" presStyleCnt="8">
        <dgm:presLayoutVars>
          <dgm:bulletEnabled val="1"/>
        </dgm:presLayoutVars>
      </dgm:prSet>
      <dgm:spPr/>
      <dgm:t>
        <a:bodyPr/>
        <a:lstStyle/>
        <a:p>
          <a:endParaRPr lang="en-GB"/>
        </a:p>
      </dgm:t>
    </dgm:pt>
    <dgm:pt modelId="{EFBB26C0-DF21-47A7-8030-31E8BF1F1A58}" type="pres">
      <dgm:prSet presAssocID="{EED7E65B-F604-4853-ACF9-5A49BE8CD732}" presName="parTrans" presStyleLbl="sibTrans2D1" presStyleIdx="4" presStyleCnt="8" custAng="10729064"/>
      <dgm:spPr/>
      <dgm:t>
        <a:bodyPr/>
        <a:lstStyle/>
        <a:p>
          <a:endParaRPr lang="en-GB"/>
        </a:p>
      </dgm:t>
    </dgm:pt>
    <dgm:pt modelId="{88D1284A-5E7A-4912-AC1F-5B6E948F1A81}" type="pres">
      <dgm:prSet presAssocID="{EED7E65B-F604-4853-ACF9-5A49BE8CD732}" presName="connectorText" presStyleLbl="sibTrans2D1" presStyleIdx="4" presStyleCnt="8"/>
      <dgm:spPr/>
      <dgm:t>
        <a:bodyPr/>
        <a:lstStyle/>
        <a:p>
          <a:endParaRPr lang="en-GB"/>
        </a:p>
      </dgm:t>
    </dgm:pt>
    <dgm:pt modelId="{A551FB6E-EF62-45C1-ABA2-D97BF3232FC0}" type="pres">
      <dgm:prSet presAssocID="{9954F23D-479C-4F8D-8373-37464E945577}" presName="node" presStyleLbl="node1" presStyleIdx="4" presStyleCnt="8">
        <dgm:presLayoutVars>
          <dgm:bulletEnabled val="1"/>
        </dgm:presLayoutVars>
      </dgm:prSet>
      <dgm:spPr/>
      <dgm:t>
        <a:bodyPr/>
        <a:lstStyle/>
        <a:p>
          <a:endParaRPr lang="en-GB"/>
        </a:p>
      </dgm:t>
    </dgm:pt>
    <dgm:pt modelId="{8F7450B4-62FE-4BD3-A82A-51166AD0C34E}" type="pres">
      <dgm:prSet presAssocID="{1F4ACA96-BC92-4023-A3E8-D7BEC4C61993}" presName="parTrans" presStyleLbl="sibTrans2D1" presStyleIdx="5" presStyleCnt="8" custAng="10667241"/>
      <dgm:spPr/>
      <dgm:t>
        <a:bodyPr/>
        <a:lstStyle/>
        <a:p>
          <a:endParaRPr lang="en-GB"/>
        </a:p>
      </dgm:t>
    </dgm:pt>
    <dgm:pt modelId="{22D434DD-2EB2-4AD6-938A-43904A2A2F5A}" type="pres">
      <dgm:prSet presAssocID="{1F4ACA96-BC92-4023-A3E8-D7BEC4C61993}" presName="connectorText" presStyleLbl="sibTrans2D1" presStyleIdx="5" presStyleCnt="8"/>
      <dgm:spPr/>
      <dgm:t>
        <a:bodyPr/>
        <a:lstStyle/>
        <a:p>
          <a:endParaRPr lang="en-GB"/>
        </a:p>
      </dgm:t>
    </dgm:pt>
    <dgm:pt modelId="{7370D335-0279-40D8-A0A0-CE33A0436C80}" type="pres">
      <dgm:prSet presAssocID="{33781373-8F35-415E-BBB8-675ED87DDA5D}" presName="node" presStyleLbl="node1" presStyleIdx="5" presStyleCnt="8">
        <dgm:presLayoutVars>
          <dgm:bulletEnabled val="1"/>
        </dgm:presLayoutVars>
      </dgm:prSet>
      <dgm:spPr/>
      <dgm:t>
        <a:bodyPr/>
        <a:lstStyle/>
        <a:p>
          <a:endParaRPr lang="en-GB"/>
        </a:p>
      </dgm:t>
    </dgm:pt>
    <dgm:pt modelId="{EB668766-14EE-461C-BCE8-304AC6B27EF1}" type="pres">
      <dgm:prSet presAssocID="{0AE096B2-332E-48B0-9495-AB53DF5023F1}" presName="parTrans" presStyleLbl="sibTrans2D1" presStyleIdx="6" presStyleCnt="8" custAng="10731875"/>
      <dgm:spPr/>
      <dgm:t>
        <a:bodyPr/>
        <a:lstStyle/>
        <a:p>
          <a:endParaRPr lang="en-GB"/>
        </a:p>
      </dgm:t>
    </dgm:pt>
    <dgm:pt modelId="{75889DA1-34BE-45F4-9946-F0AF4F339FB3}" type="pres">
      <dgm:prSet presAssocID="{0AE096B2-332E-48B0-9495-AB53DF5023F1}" presName="connectorText" presStyleLbl="sibTrans2D1" presStyleIdx="6" presStyleCnt="8"/>
      <dgm:spPr/>
      <dgm:t>
        <a:bodyPr/>
        <a:lstStyle/>
        <a:p>
          <a:endParaRPr lang="en-GB"/>
        </a:p>
      </dgm:t>
    </dgm:pt>
    <dgm:pt modelId="{03A7AEA6-00A1-49B7-8848-45109DE77D3C}" type="pres">
      <dgm:prSet presAssocID="{B13AECB0-AAA5-46B6-AC53-65D2EA9A8385}" presName="node" presStyleLbl="node1" presStyleIdx="6" presStyleCnt="8">
        <dgm:presLayoutVars>
          <dgm:bulletEnabled val="1"/>
        </dgm:presLayoutVars>
      </dgm:prSet>
      <dgm:spPr/>
      <dgm:t>
        <a:bodyPr/>
        <a:lstStyle/>
        <a:p>
          <a:endParaRPr lang="en-GB"/>
        </a:p>
      </dgm:t>
    </dgm:pt>
    <dgm:pt modelId="{B9C2B877-2F86-490C-A335-53B70C2249C6}" type="pres">
      <dgm:prSet presAssocID="{AA412D52-4ACC-4F22-AF79-04BB865262B9}" presName="parTrans" presStyleLbl="sibTrans2D1" presStyleIdx="7" presStyleCnt="8" custAng="10834181"/>
      <dgm:spPr/>
      <dgm:t>
        <a:bodyPr/>
        <a:lstStyle/>
        <a:p>
          <a:endParaRPr lang="en-GB"/>
        </a:p>
      </dgm:t>
    </dgm:pt>
    <dgm:pt modelId="{376FA2FF-CDB7-443D-BDB9-68771320CDC1}" type="pres">
      <dgm:prSet presAssocID="{AA412D52-4ACC-4F22-AF79-04BB865262B9}" presName="connectorText" presStyleLbl="sibTrans2D1" presStyleIdx="7" presStyleCnt="8"/>
      <dgm:spPr/>
      <dgm:t>
        <a:bodyPr/>
        <a:lstStyle/>
        <a:p>
          <a:endParaRPr lang="en-GB"/>
        </a:p>
      </dgm:t>
    </dgm:pt>
    <dgm:pt modelId="{7E856122-8D91-4696-99F7-1BAA075BAF89}" type="pres">
      <dgm:prSet presAssocID="{A8DE279D-4488-4345-9952-ED3C19822275}" presName="node" presStyleLbl="node1" presStyleIdx="7" presStyleCnt="8">
        <dgm:presLayoutVars>
          <dgm:bulletEnabled val="1"/>
        </dgm:presLayoutVars>
      </dgm:prSet>
      <dgm:spPr/>
      <dgm:t>
        <a:bodyPr/>
        <a:lstStyle/>
        <a:p>
          <a:endParaRPr lang="en-GB"/>
        </a:p>
      </dgm:t>
    </dgm:pt>
  </dgm:ptLst>
  <dgm:cxnLst>
    <dgm:cxn modelId="{93AD212F-607A-4F55-B375-C11276813B3B}" type="presOf" srcId="{ED592BCD-83E5-478B-A587-6990A662FD69}" destId="{2162084C-D38C-4C33-BD10-DD6F52F4C8A1}" srcOrd="0" destOrd="0" presId="urn:microsoft.com/office/officeart/2005/8/layout/radial5"/>
    <dgm:cxn modelId="{7DC7D75F-4118-4BC1-862F-6AA14E2A7244}" type="presOf" srcId="{AA412D52-4ACC-4F22-AF79-04BB865262B9}" destId="{B9C2B877-2F86-490C-A335-53B70C2249C6}" srcOrd="0" destOrd="0" presId="urn:microsoft.com/office/officeart/2005/8/layout/radial5"/>
    <dgm:cxn modelId="{7B2BAB9E-A1F5-4CDD-88E3-7B5AFDD34F2A}" type="presOf" srcId="{DFD3FCFF-759E-429F-ACE4-A252E730DCBA}" destId="{503CB754-CFD3-4CE6-A4AF-8990B64BE2C9}" srcOrd="0" destOrd="0" presId="urn:microsoft.com/office/officeart/2005/8/layout/radial5"/>
    <dgm:cxn modelId="{79F964E8-58DB-47C1-A397-659437DBF981}" type="presOf" srcId="{AA412D52-4ACC-4F22-AF79-04BB865262B9}" destId="{376FA2FF-CDB7-443D-BDB9-68771320CDC1}" srcOrd="1" destOrd="0" presId="urn:microsoft.com/office/officeart/2005/8/layout/radial5"/>
    <dgm:cxn modelId="{4A8342A2-A3F0-40DF-B418-4DB42DC4604F}" type="presOf" srcId="{E897667C-2920-403B-B9A2-BA967266EB5D}" destId="{565338AD-A43F-4B07-A523-54218D2C8D3D}" srcOrd="0" destOrd="0" presId="urn:microsoft.com/office/officeart/2005/8/layout/radial5"/>
    <dgm:cxn modelId="{F532237F-5A1A-4A6D-8263-8AB54EF0DDC7}" type="presOf" srcId="{EBF33B88-5158-4495-9125-10978BA2AEAF}" destId="{192898C8-8152-4E7E-80DD-C180C7DE21C5}" srcOrd="0" destOrd="0" presId="urn:microsoft.com/office/officeart/2005/8/layout/radial5"/>
    <dgm:cxn modelId="{2B88D70F-46D4-4160-98B4-AC6760C375A9}" type="presOf" srcId="{A8DE279D-4488-4345-9952-ED3C19822275}" destId="{7E856122-8D91-4696-99F7-1BAA075BAF89}" srcOrd="0" destOrd="0" presId="urn:microsoft.com/office/officeart/2005/8/layout/radial5"/>
    <dgm:cxn modelId="{E1DEB714-46E9-4A54-8CDD-E63C43915CC7}" srcId="{2D0C244B-8B71-4CC2-B474-1249CC4DE000}" destId="{762045D4-E4BF-4C20-B6A4-14B47FDA5820}" srcOrd="3" destOrd="0" parTransId="{1C8CF171-3E06-47ED-96E8-884316B8C8EB}" sibTransId="{A0E70845-D04F-4BD0-AC88-76ABF252DD64}"/>
    <dgm:cxn modelId="{9423867D-8AC3-4373-829C-8926DDBBFAA1}" type="presOf" srcId="{1C8CF171-3E06-47ED-96E8-884316B8C8EB}" destId="{3585785C-8631-47D4-B64A-2735DEE1C851}" srcOrd="1" destOrd="0" presId="urn:microsoft.com/office/officeart/2005/8/layout/radial5"/>
    <dgm:cxn modelId="{2CA3B46B-0326-4B1E-B429-95290883A5B1}" type="presOf" srcId="{0AE096B2-332E-48B0-9495-AB53DF5023F1}" destId="{EB668766-14EE-461C-BCE8-304AC6B27EF1}" srcOrd="0" destOrd="0" presId="urn:microsoft.com/office/officeart/2005/8/layout/radial5"/>
    <dgm:cxn modelId="{EFBCAD1E-CCA0-47D8-83FC-AC58921A393B}" type="presOf" srcId="{BC2B91F2-1DF2-494D-B678-38E6B3BA82A4}" destId="{979511DE-8567-4F2A-94F5-A43B96781BC8}" srcOrd="0" destOrd="0" presId="urn:microsoft.com/office/officeart/2005/8/layout/radial5"/>
    <dgm:cxn modelId="{3A2EDFD9-3AA4-404D-996D-98A1612C6D55}" type="presOf" srcId="{EED7E65B-F604-4853-ACF9-5A49BE8CD732}" destId="{EFBB26C0-DF21-47A7-8030-31E8BF1F1A58}" srcOrd="0" destOrd="0" presId="urn:microsoft.com/office/officeart/2005/8/layout/radial5"/>
    <dgm:cxn modelId="{C89AA576-481C-47DE-A9F1-67C672C60758}" type="presOf" srcId="{9954F23D-479C-4F8D-8373-37464E945577}" destId="{A551FB6E-EF62-45C1-ABA2-D97BF3232FC0}" srcOrd="0" destOrd="0" presId="urn:microsoft.com/office/officeart/2005/8/layout/radial5"/>
    <dgm:cxn modelId="{BEA5EDC4-3193-421D-9979-9F3547F7B51A}" type="presOf" srcId="{1F4ACA96-BC92-4023-A3E8-D7BEC4C61993}" destId="{8F7450B4-62FE-4BD3-A82A-51166AD0C34E}" srcOrd="0" destOrd="0" presId="urn:microsoft.com/office/officeart/2005/8/layout/radial5"/>
    <dgm:cxn modelId="{21DA697D-4225-4E52-8F05-416DFD4DBDA9}" srcId="{BC2B91F2-1DF2-494D-B678-38E6B3BA82A4}" destId="{2D0C244B-8B71-4CC2-B474-1249CC4DE000}" srcOrd="0" destOrd="0" parTransId="{DFEE1225-B77F-4FE5-8853-73389E77E53D}" sibTransId="{07152FC1-3508-4D45-8557-962C3706A691}"/>
    <dgm:cxn modelId="{B843E344-684F-49F9-BAD5-2132380E63B8}" type="presOf" srcId="{1C8CF171-3E06-47ED-96E8-884316B8C8EB}" destId="{C4239260-996D-4019-9516-B471B5075278}" srcOrd="0" destOrd="0" presId="urn:microsoft.com/office/officeart/2005/8/layout/radial5"/>
    <dgm:cxn modelId="{315CD194-9A87-4692-8826-C36E9AF23E06}" type="presOf" srcId="{ED592BCD-83E5-478B-A587-6990A662FD69}" destId="{4329603B-B9CE-4519-9360-867F74F6629D}" srcOrd="1" destOrd="0" presId="urn:microsoft.com/office/officeart/2005/8/layout/radial5"/>
    <dgm:cxn modelId="{3D8FCF60-9DFC-4E9C-9235-3F49383AF5F3}" srcId="{2D0C244B-8B71-4CC2-B474-1249CC4DE000}" destId="{A8DE279D-4488-4345-9952-ED3C19822275}" srcOrd="7" destOrd="0" parTransId="{AA412D52-4ACC-4F22-AF79-04BB865262B9}" sibTransId="{199A4F78-6E15-4E14-A018-5023263BE538}"/>
    <dgm:cxn modelId="{03EB6D12-342F-47D7-A466-B91C6C6AB239}" srcId="{2D0C244B-8B71-4CC2-B474-1249CC4DE000}" destId="{EBF33B88-5158-4495-9125-10978BA2AEAF}" srcOrd="2" destOrd="0" parTransId="{E897667C-2920-403B-B9A2-BA967266EB5D}" sibTransId="{A265D3B4-B53F-40C0-8EBA-191679ABF52D}"/>
    <dgm:cxn modelId="{006A8385-E98F-478B-B4FE-39BF68CF4825}" srcId="{2D0C244B-8B71-4CC2-B474-1249CC4DE000}" destId="{DFD3FCFF-759E-429F-ACE4-A252E730DCBA}" srcOrd="0" destOrd="0" parTransId="{ED592BCD-83E5-478B-A587-6990A662FD69}" sibTransId="{D2FAFDE0-8C0C-4DB8-9ED5-ED3583B57D04}"/>
    <dgm:cxn modelId="{5883140C-3942-4C25-9675-BB05D98CBA20}" type="presOf" srcId="{2D0C244B-8B71-4CC2-B474-1249CC4DE000}" destId="{0752997D-919E-4AA2-9EF9-717701984BBA}" srcOrd="0" destOrd="0" presId="urn:microsoft.com/office/officeart/2005/8/layout/radial5"/>
    <dgm:cxn modelId="{8C356A41-7211-47CD-B753-287641190673}" type="presOf" srcId="{B13AECB0-AAA5-46B6-AC53-65D2EA9A8385}" destId="{03A7AEA6-00A1-49B7-8848-45109DE77D3C}" srcOrd="0" destOrd="0" presId="urn:microsoft.com/office/officeart/2005/8/layout/radial5"/>
    <dgm:cxn modelId="{BA0DE0B8-2E87-485A-8DA6-D6895A5FCC3A}" type="presOf" srcId="{45E06EEE-F094-4BC3-BE52-5F7F08DCBE8F}" destId="{9DCC19B7-8261-4BA2-82CB-1224E03F779D}" srcOrd="0" destOrd="0" presId="urn:microsoft.com/office/officeart/2005/8/layout/radial5"/>
    <dgm:cxn modelId="{70D0F125-E479-4F03-9FE3-A4D638DFAE45}" type="presOf" srcId="{45E06EEE-F094-4BC3-BE52-5F7F08DCBE8F}" destId="{EAC4C88C-D3DA-46D6-9C38-D1F83734848E}" srcOrd="1" destOrd="0" presId="urn:microsoft.com/office/officeart/2005/8/layout/radial5"/>
    <dgm:cxn modelId="{135F38A6-73F3-4402-A5F4-66B8AFDCB65A}" type="presOf" srcId="{762045D4-E4BF-4C20-B6A4-14B47FDA5820}" destId="{018180A3-1FFA-4ACF-B4C8-8E30571860C3}" srcOrd="0" destOrd="0" presId="urn:microsoft.com/office/officeart/2005/8/layout/radial5"/>
    <dgm:cxn modelId="{C402A386-64C1-4B63-BBA2-7D337DB643B0}" type="presOf" srcId="{33781373-8F35-415E-BBB8-675ED87DDA5D}" destId="{7370D335-0279-40D8-A0A0-CE33A0436C80}" srcOrd="0" destOrd="0" presId="urn:microsoft.com/office/officeart/2005/8/layout/radial5"/>
    <dgm:cxn modelId="{6532BCA8-7330-41F0-9F56-EEA7512C6DA9}" type="presOf" srcId="{EED7E65B-F604-4853-ACF9-5A49BE8CD732}" destId="{88D1284A-5E7A-4912-AC1F-5B6E948F1A81}" srcOrd="1" destOrd="0" presId="urn:microsoft.com/office/officeart/2005/8/layout/radial5"/>
    <dgm:cxn modelId="{48610ACD-BF59-4978-879D-549FAACA9D5F}" srcId="{2D0C244B-8B71-4CC2-B474-1249CC4DE000}" destId="{B13AECB0-AAA5-46B6-AC53-65D2EA9A8385}" srcOrd="6" destOrd="0" parTransId="{0AE096B2-332E-48B0-9495-AB53DF5023F1}" sibTransId="{86644A6F-A375-4FA2-9B7F-D7EA0356ED42}"/>
    <dgm:cxn modelId="{126A0E9F-9EF7-4136-87EB-51EDB741D5E4}" type="presOf" srcId="{7F94600B-97A5-4F51-AFD0-7EC6379269F2}" destId="{A4268F2F-BE2A-4A70-8530-4D313A97B851}" srcOrd="0" destOrd="0" presId="urn:microsoft.com/office/officeart/2005/8/layout/radial5"/>
    <dgm:cxn modelId="{493C9B3F-51B9-4117-8994-C3846D5C309C}" srcId="{2D0C244B-8B71-4CC2-B474-1249CC4DE000}" destId="{9954F23D-479C-4F8D-8373-37464E945577}" srcOrd="4" destOrd="0" parTransId="{EED7E65B-F604-4853-ACF9-5A49BE8CD732}" sibTransId="{95173AF8-7A69-41A1-AFB6-EA3D7DBC8797}"/>
    <dgm:cxn modelId="{D63C4B99-9DE6-4B63-9927-09FCBDE8CA56}" srcId="{2D0C244B-8B71-4CC2-B474-1249CC4DE000}" destId="{7F94600B-97A5-4F51-AFD0-7EC6379269F2}" srcOrd="1" destOrd="0" parTransId="{45E06EEE-F094-4BC3-BE52-5F7F08DCBE8F}" sibTransId="{07903DBB-C287-48A7-8020-A96DDA89F645}"/>
    <dgm:cxn modelId="{D15820DD-9A6A-48E0-97E0-0F53E4F32674}" type="presOf" srcId="{1F4ACA96-BC92-4023-A3E8-D7BEC4C61993}" destId="{22D434DD-2EB2-4AD6-938A-43904A2A2F5A}" srcOrd="1" destOrd="0" presId="urn:microsoft.com/office/officeart/2005/8/layout/radial5"/>
    <dgm:cxn modelId="{9680ECDB-6E11-49AF-BCD5-5F624747813D}" type="presOf" srcId="{E897667C-2920-403B-B9A2-BA967266EB5D}" destId="{DA2618C0-DB48-4EEF-A940-C7147D3FE16E}" srcOrd="1" destOrd="0" presId="urn:microsoft.com/office/officeart/2005/8/layout/radial5"/>
    <dgm:cxn modelId="{3688132A-DCC0-4FE3-A098-25F8C4F9EE6C}" srcId="{2D0C244B-8B71-4CC2-B474-1249CC4DE000}" destId="{33781373-8F35-415E-BBB8-675ED87DDA5D}" srcOrd="5" destOrd="0" parTransId="{1F4ACA96-BC92-4023-A3E8-D7BEC4C61993}" sibTransId="{5108247A-C41B-4EF3-920C-FE6847AEC3DE}"/>
    <dgm:cxn modelId="{8F5A35A1-5A4B-4AAD-9039-D6B6715B1CE3}" type="presOf" srcId="{0AE096B2-332E-48B0-9495-AB53DF5023F1}" destId="{75889DA1-34BE-45F4-9946-F0AF4F339FB3}" srcOrd="1" destOrd="0" presId="urn:microsoft.com/office/officeart/2005/8/layout/radial5"/>
    <dgm:cxn modelId="{5FD10FF9-46AD-4C67-AE3F-7A2D4100C50B}" type="presParOf" srcId="{979511DE-8567-4F2A-94F5-A43B96781BC8}" destId="{0752997D-919E-4AA2-9EF9-717701984BBA}" srcOrd="0" destOrd="0" presId="urn:microsoft.com/office/officeart/2005/8/layout/radial5"/>
    <dgm:cxn modelId="{C83FB0BC-68A4-4CFA-8935-C8B82B6EA3BA}" type="presParOf" srcId="{979511DE-8567-4F2A-94F5-A43B96781BC8}" destId="{2162084C-D38C-4C33-BD10-DD6F52F4C8A1}" srcOrd="1" destOrd="0" presId="urn:microsoft.com/office/officeart/2005/8/layout/radial5"/>
    <dgm:cxn modelId="{EC8A8315-83D8-46CE-B294-BF5D62C77C41}" type="presParOf" srcId="{2162084C-D38C-4C33-BD10-DD6F52F4C8A1}" destId="{4329603B-B9CE-4519-9360-867F74F6629D}" srcOrd="0" destOrd="0" presId="urn:microsoft.com/office/officeart/2005/8/layout/radial5"/>
    <dgm:cxn modelId="{CBB4ABD0-9511-443F-95FB-4D118F548837}" type="presParOf" srcId="{979511DE-8567-4F2A-94F5-A43B96781BC8}" destId="{503CB754-CFD3-4CE6-A4AF-8990B64BE2C9}" srcOrd="2" destOrd="0" presId="urn:microsoft.com/office/officeart/2005/8/layout/radial5"/>
    <dgm:cxn modelId="{B74194C1-A324-4E2B-B4FA-AB569C73BAD7}" type="presParOf" srcId="{979511DE-8567-4F2A-94F5-A43B96781BC8}" destId="{9DCC19B7-8261-4BA2-82CB-1224E03F779D}" srcOrd="3" destOrd="0" presId="urn:microsoft.com/office/officeart/2005/8/layout/radial5"/>
    <dgm:cxn modelId="{4246BF4E-0A49-4963-9FC7-B3D5F5528777}" type="presParOf" srcId="{9DCC19B7-8261-4BA2-82CB-1224E03F779D}" destId="{EAC4C88C-D3DA-46D6-9C38-D1F83734848E}" srcOrd="0" destOrd="0" presId="urn:microsoft.com/office/officeart/2005/8/layout/radial5"/>
    <dgm:cxn modelId="{EE5CD951-B219-4618-8B04-6E9652192C94}" type="presParOf" srcId="{979511DE-8567-4F2A-94F5-A43B96781BC8}" destId="{A4268F2F-BE2A-4A70-8530-4D313A97B851}" srcOrd="4" destOrd="0" presId="urn:microsoft.com/office/officeart/2005/8/layout/radial5"/>
    <dgm:cxn modelId="{DA61635D-A4C0-48AE-945D-C8222296E888}" type="presParOf" srcId="{979511DE-8567-4F2A-94F5-A43B96781BC8}" destId="{565338AD-A43F-4B07-A523-54218D2C8D3D}" srcOrd="5" destOrd="0" presId="urn:microsoft.com/office/officeart/2005/8/layout/radial5"/>
    <dgm:cxn modelId="{F4B47E85-FB4D-4FAC-8635-6EF80F6BAF00}" type="presParOf" srcId="{565338AD-A43F-4B07-A523-54218D2C8D3D}" destId="{DA2618C0-DB48-4EEF-A940-C7147D3FE16E}" srcOrd="0" destOrd="0" presId="urn:microsoft.com/office/officeart/2005/8/layout/radial5"/>
    <dgm:cxn modelId="{C20F8184-4804-4225-87EC-79534DC9435B}" type="presParOf" srcId="{979511DE-8567-4F2A-94F5-A43B96781BC8}" destId="{192898C8-8152-4E7E-80DD-C180C7DE21C5}" srcOrd="6" destOrd="0" presId="urn:microsoft.com/office/officeart/2005/8/layout/radial5"/>
    <dgm:cxn modelId="{EB5BCA13-253C-4491-A2A2-01CB46375EC8}" type="presParOf" srcId="{979511DE-8567-4F2A-94F5-A43B96781BC8}" destId="{C4239260-996D-4019-9516-B471B5075278}" srcOrd="7" destOrd="0" presId="urn:microsoft.com/office/officeart/2005/8/layout/radial5"/>
    <dgm:cxn modelId="{244949B7-9846-4C3A-B80C-4230970CF8E2}" type="presParOf" srcId="{C4239260-996D-4019-9516-B471B5075278}" destId="{3585785C-8631-47D4-B64A-2735DEE1C851}" srcOrd="0" destOrd="0" presId="urn:microsoft.com/office/officeart/2005/8/layout/radial5"/>
    <dgm:cxn modelId="{47F55820-8C15-446A-AC63-2C299F153B89}" type="presParOf" srcId="{979511DE-8567-4F2A-94F5-A43B96781BC8}" destId="{018180A3-1FFA-4ACF-B4C8-8E30571860C3}" srcOrd="8" destOrd="0" presId="urn:microsoft.com/office/officeart/2005/8/layout/radial5"/>
    <dgm:cxn modelId="{788AA32B-64FB-42EF-9958-BFBCA7EE6366}" type="presParOf" srcId="{979511DE-8567-4F2A-94F5-A43B96781BC8}" destId="{EFBB26C0-DF21-47A7-8030-31E8BF1F1A58}" srcOrd="9" destOrd="0" presId="urn:microsoft.com/office/officeart/2005/8/layout/radial5"/>
    <dgm:cxn modelId="{4B486161-F870-4F62-B5E5-AFFD1D01C07C}" type="presParOf" srcId="{EFBB26C0-DF21-47A7-8030-31E8BF1F1A58}" destId="{88D1284A-5E7A-4912-AC1F-5B6E948F1A81}" srcOrd="0" destOrd="0" presId="urn:microsoft.com/office/officeart/2005/8/layout/radial5"/>
    <dgm:cxn modelId="{8A66AFA1-F661-437F-AAA0-50B6DBE99D01}" type="presParOf" srcId="{979511DE-8567-4F2A-94F5-A43B96781BC8}" destId="{A551FB6E-EF62-45C1-ABA2-D97BF3232FC0}" srcOrd="10" destOrd="0" presId="urn:microsoft.com/office/officeart/2005/8/layout/radial5"/>
    <dgm:cxn modelId="{CBF1B09C-A008-43A6-ADC8-8FD58653E95D}" type="presParOf" srcId="{979511DE-8567-4F2A-94F5-A43B96781BC8}" destId="{8F7450B4-62FE-4BD3-A82A-51166AD0C34E}" srcOrd="11" destOrd="0" presId="urn:microsoft.com/office/officeart/2005/8/layout/radial5"/>
    <dgm:cxn modelId="{5F1A65D1-5ADB-4CED-9C98-2283F635C7B3}" type="presParOf" srcId="{8F7450B4-62FE-4BD3-A82A-51166AD0C34E}" destId="{22D434DD-2EB2-4AD6-938A-43904A2A2F5A}" srcOrd="0" destOrd="0" presId="urn:microsoft.com/office/officeart/2005/8/layout/radial5"/>
    <dgm:cxn modelId="{12260295-A093-4E24-A1F1-F716AAD500E1}" type="presParOf" srcId="{979511DE-8567-4F2A-94F5-A43B96781BC8}" destId="{7370D335-0279-40D8-A0A0-CE33A0436C80}" srcOrd="12" destOrd="0" presId="urn:microsoft.com/office/officeart/2005/8/layout/radial5"/>
    <dgm:cxn modelId="{13CB164B-C079-4003-86F9-72C66D35AA8B}" type="presParOf" srcId="{979511DE-8567-4F2A-94F5-A43B96781BC8}" destId="{EB668766-14EE-461C-BCE8-304AC6B27EF1}" srcOrd="13" destOrd="0" presId="urn:microsoft.com/office/officeart/2005/8/layout/radial5"/>
    <dgm:cxn modelId="{D93505EB-2540-41C7-9C58-9455519EAF1D}" type="presParOf" srcId="{EB668766-14EE-461C-BCE8-304AC6B27EF1}" destId="{75889DA1-34BE-45F4-9946-F0AF4F339FB3}" srcOrd="0" destOrd="0" presId="urn:microsoft.com/office/officeart/2005/8/layout/radial5"/>
    <dgm:cxn modelId="{5843F06E-9A41-4DAD-BE27-6717AAC8227B}" type="presParOf" srcId="{979511DE-8567-4F2A-94F5-A43B96781BC8}" destId="{03A7AEA6-00A1-49B7-8848-45109DE77D3C}" srcOrd="14" destOrd="0" presId="urn:microsoft.com/office/officeart/2005/8/layout/radial5"/>
    <dgm:cxn modelId="{90336D2C-432D-4CED-8102-C9BD1E0F5EFE}" type="presParOf" srcId="{979511DE-8567-4F2A-94F5-A43B96781BC8}" destId="{B9C2B877-2F86-490C-A335-53B70C2249C6}" srcOrd="15" destOrd="0" presId="urn:microsoft.com/office/officeart/2005/8/layout/radial5"/>
    <dgm:cxn modelId="{DE26A3A3-65A4-403B-8345-15FF265D19C2}" type="presParOf" srcId="{B9C2B877-2F86-490C-A335-53B70C2249C6}" destId="{376FA2FF-CDB7-443D-BDB9-68771320CDC1}" srcOrd="0" destOrd="0" presId="urn:microsoft.com/office/officeart/2005/8/layout/radial5"/>
    <dgm:cxn modelId="{2B3CFB70-0335-4F67-8760-6AA0836F7188}" type="presParOf" srcId="{979511DE-8567-4F2A-94F5-A43B96781BC8}" destId="{7E856122-8D91-4696-99F7-1BAA075BAF89}"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97C6F-06C6-48CE-B992-ED2AA7D0A8ED}" type="doc">
      <dgm:prSet loTypeId="urn:microsoft.com/office/officeart/2005/8/layout/hProcess7" loCatId="list" qsTypeId="urn:microsoft.com/office/officeart/2005/8/quickstyle/simple1" qsCatId="simple" csTypeId="urn:microsoft.com/office/officeart/2005/8/colors/accent2_2" csCatId="accent2" phldr="1"/>
      <dgm:spPr/>
      <dgm:t>
        <a:bodyPr/>
        <a:lstStyle/>
        <a:p>
          <a:endParaRPr lang="en-GB"/>
        </a:p>
      </dgm:t>
    </dgm:pt>
    <dgm:pt modelId="{7C8366A4-8270-4561-9B16-2EE7E8292440}">
      <dgm:prSet phldrT="[Text]" custT="1"/>
      <dgm:spPr>
        <a:solidFill>
          <a:schemeClr val="accent6"/>
        </a:solidFill>
      </dgm:spPr>
      <dgm:t>
        <a:bodyPr tIns="108000" rIns="144000"/>
        <a:lstStyle/>
        <a:p>
          <a:r>
            <a:rPr lang="de-DE" sz="2000" b="1" dirty="0">
              <a:solidFill>
                <a:schemeClr val="tx1"/>
              </a:solidFill>
            </a:rPr>
            <a:t>Co-</a:t>
          </a:r>
          <a:r>
            <a:rPr lang="de-DE" sz="2000" b="1" dirty="0" err="1">
              <a:solidFill>
                <a:schemeClr val="tx1"/>
              </a:solidFill>
            </a:rPr>
            <a:t>programmed</a:t>
          </a:r>
          <a:endParaRPr lang="en-GB" sz="2000" b="1" dirty="0">
            <a:solidFill>
              <a:schemeClr val="tx1"/>
            </a:solidFill>
          </a:endParaRPr>
        </a:p>
      </dgm:t>
    </dgm:pt>
    <dgm:pt modelId="{82308D01-2E04-4A01-A05E-E61766B0E713}" type="parTrans" cxnId="{33DDC061-33F0-4320-BB33-C2AD7E7D7E9C}">
      <dgm:prSet/>
      <dgm:spPr/>
      <dgm:t>
        <a:bodyPr/>
        <a:lstStyle/>
        <a:p>
          <a:endParaRPr lang="en-GB"/>
        </a:p>
      </dgm:t>
    </dgm:pt>
    <dgm:pt modelId="{396BFBF3-8933-48ED-A6EC-4740493F0C36}" type="sibTrans" cxnId="{33DDC061-33F0-4320-BB33-C2AD7E7D7E9C}">
      <dgm:prSet/>
      <dgm:spPr/>
      <dgm:t>
        <a:bodyPr/>
        <a:lstStyle/>
        <a:p>
          <a:endParaRPr lang="en-GB"/>
        </a:p>
      </dgm:t>
    </dgm:pt>
    <dgm:pt modelId="{C229FC55-E224-4B30-924B-D2C30E87E265}">
      <dgm:prSet phldrT="[Text]" custT="1"/>
      <dgm:spPr/>
      <dgm:t>
        <a:bodyPr tIns="108000"/>
        <a:lstStyle/>
        <a:p>
          <a:r>
            <a:rPr lang="en-US" sz="1800" i="0" dirty="0">
              <a:solidFill>
                <a:schemeClr val="bg1"/>
              </a:solidFill>
              <a:sym typeface="Wingdings" panose="05000000000000000000" pitchFamily="2" charset="2"/>
            </a:rPr>
            <a:t>Based on </a:t>
          </a:r>
          <a:r>
            <a:rPr lang="en-US" sz="1800" i="0" dirty="0" smtClean="0">
              <a:solidFill>
                <a:schemeClr val="bg1"/>
              </a:solidFill>
              <a:sym typeface="Wingdings" panose="05000000000000000000" pitchFamily="2" charset="2"/>
            </a:rPr>
            <a:t>Memoranda of Understanding </a:t>
          </a:r>
          <a:r>
            <a:rPr lang="en-US" sz="1800" i="0" dirty="0">
              <a:solidFill>
                <a:schemeClr val="bg1"/>
              </a:solidFill>
              <a:sym typeface="Wingdings" panose="05000000000000000000" pitchFamily="2" charset="2"/>
            </a:rPr>
            <a:t>/ contractual arrangements; implemented independently by the partners and by  Horizon Europe</a:t>
          </a:r>
          <a:endParaRPr lang="en-GB" sz="1800" dirty="0">
            <a:solidFill>
              <a:schemeClr val="bg1"/>
            </a:solidFill>
          </a:endParaRPr>
        </a:p>
      </dgm:t>
    </dgm:pt>
    <dgm:pt modelId="{B3B2DCFE-D64E-47CF-8BEF-9C277438E799}" type="parTrans" cxnId="{FE0C2B8B-709E-4554-96F6-B884BDD26369}">
      <dgm:prSet/>
      <dgm:spPr/>
      <dgm:t>
        <a:bodyPr/>
        <a:lstStyle/>
        <a:p>
          <a:endParaRPr lang="en-GB"/>
        </a:p>
      </dgm:t>
    </dgm:pt>
    <dgm:pt modelId="{92B5EDA5-2555-4F0C-9662-B0BE9FB20109}" type="sibTrans" cxnId="{FE0C2B8B-709E-4554-96F6-B884BDD26369}">
      <dgm:prSet/>
      <dgm:spPr/>
      <dgm:t>
        <a:bodyPr/>
        <a:lstStyle/>
        <a:p>
          <a:endParaRPr lang="en-GB"/>
        </a:p>
      </dgm:t>
    </dgm:pt>
    <dgm:pt modelId="{8DD6B556-EB23-4AFA-9DC0-256FACC625FF}">
      <dgm:prSet phldrT="[Text]" custT="1"/>
      <dgm:spPr>
        <a:solidFill>
          <a:schemeClr val="accent6"/>
        </a:solidFill>
      </dgm:spPr>
      <dgm:t>
        <a:bodyPr tIns="108000" rIns="144000"/>
        <a:lstStyle/>
        <a:p>
          <a:r>
            <a:rPr lang="de-DE" sz="2000" b="1" dirty="0">
              <a:solidFill>
                <a:schemeClr val="tx1"/>
              </a:solidFill>
            </a:rPr>
            <a:t>Co-</a:t>
          </a:r>
          <a:r>
            <a:rPr lang="de-DE" sz="2000" b="1" dirty="0" err="1">
              <a:solidFill>
                <a:schemeClr val="tx1"/>
              </a:solidFill>
            </a:rPr>
            <a:t>funded</a:t>
          </a:r>
          <a:endParaRPr lang="en-GB" sz="2000" b="1" dirty="0">
            <a:solidFill>
              <a:schemeClr val="tx1"/>
            </a:solidFill>
          </a:endParaRPr>
        </a:p>
      </dgm:t>
    </dgm:pt>
    <dgm:pt modelId="{A2C0A352-0360-49CA-AF75-5741FBFD09BF}" type="parTrans" cxnId="{6D1C7269-BBBF-41DB-A38A-0186E029C1B5}">
      <dgm:prSet/>
      <dgm:spPr/>
      <dgm:t>
        <a:bodyPr/>
        <a:lstStyle/>
        <a:p>
          <a:endParaRPr lang="en-GB"/>
        </a:p>
      </dgm:t>
    </dgm:pt>
    <dgm:pt modelId="{20393ED4-CCD5-4E12-AC41-5BC9542B9C92}" type="sibTrans" cxnId="{6D1C7269-BBBF-41DB-A38A-0186E029C1B5}">
      <dgm:prSet/>
      <dgm:spPr/>
      <dgm:t>
        <a:bodyPr/>
        <a:lstStyle/>
        <a:p>
          <a:endParaRPr lang="en-GB"/>
        </a:p>
      </dgm:t>
    </dgm:pt>
    <dgm:pt modelId="{7EA324B8-DD59-4AC5-93F7-563013E33421}">
      <dgm:prSet phldrT="[Text]" custT="1"/>
      <dgm:spPr/>
      <dgm:t>
        <a:bodyPr tIns="108000"/>
        <a:lstStyle/>
        <a:p>
          <a:r>
            <a:rPr lang="en-US" sz="1800" i="0" dirty="0">
              <a:solidFill>
                <a:schemeClr val="bg1"/>
              </a:solidFill>
              <a:sym typeface="Wingdings" panose="05000000000000000000" pitchFamily="2" charset="2"/>
            </a:rPr>
            <a:t>Based on a joint </a:t>
          </a:r>
          <a:r>
            <a:rPr lang="en-US" sz="1800" i="0" dirty="0" err="1">
              <a:solidFill>
                <a:schemeClr val="bg1"/>
              </a:solidFill>
              <a:sym typeface="Wingdings" panose="05000000000000000000" pitchFamily="2" charset="2"/>
            </a:rPr>
            <a:t>programme</a:t>
          </a:r>
          <a:r>
            <a:rPr lang="en-US" sz="1800" i="0" dirty="0">
              <a:solidFill>
                <a:schemeClr val="bg1"/>
              </a:solidFill>
              <a:sym typeface="Wingdings" panose="05000000000000000000" pitchFamily="2" charset="2"/>
            </a:rPr>
            <a:t> agreed by </a:t>
          </a:r>
          <a:r>
            <a:rPr lang="en-US" sz="1800" i="0" dirty="0" smtClean="0">
              <a:solidFill>
                <a:schemeClr val="bg1"/>
              </a:solidFill>
              <a:sym typeface="Wingdings" panose="05000000000000000000" pitchFamily="2" charset="2"/>
            </a:rPr>
            <a:t>partners; </a:t>
          </a:r>
          <a:r>
            <a:rPr lang="en-US" sz="1800" i="0" dirty="0">
              <a:solidFill>
                <a:schemeClr val="bg1"/>
              </a:solidFill>
              <a:sym typeface="Wingdings" panose="05000000000000000000" pitchFamily="2" charset="2"/>
            </a:rPr>
            <a:t>commitment of partners for financial and in-kind contributions </a:t>
          </a:r>
          <a:r>
            <a:rPr lang="en-US" sz="1800" i="0" dirty="0" smtClean="0">
              <a:solidFill>
                <a:schemeClr val="bg1"/>
              </a:solidFill>
              <a:sym typeface="Wingdings" panose="05000000000000000000" pitchFamily="2" charset="2"/>
            </a:rPr>
            <a:t>&amp; financial contribution by Horizon Europe</a:t>
          </a:r>
          <a:endParaRPr lang="en-GB" sz="1800" dirty="0">
            <a:solidFill>
              <a:schemeClr val="bg1"/>
            </a:solidFill>
          </a:endParaRPr>
        </a:p>
      </dgm:t>
    </dgm:pt>
    <dgm:pt modelId="{5BA7887E-2E94-4B0D-9AA2-4D4CEC0B82D5}" type="parTrans" cxnId="{4A8DB18E-A1C1-43E0-B5F9-6A0AD6761195}">
      <dgm:prSet/>
      <dgm:spPr/>
      <dgm:t>
        <a:bodyPr/>
        <a:lstStyle/>
        <a:p>
          <a:endParaRPr lang="en-GB"/>
        </a:p>
      </dgm:t>
    </dgm:pt>
    <dgm:pt modelId="{6047DEA9-ABBD-47FC-A37E-AF2C7C48E1F2}" type="sibTrans" cxnId="{4A8DB18E-A1C1-43E0-B5F9-6A0AD6761195}">
      <dgm:prSet/>
      <dgm:spPr/>
      <dgm:t>
        <a:bodyPr/>
        <a:lstStyle/>
        <a:p>
          <a:endParaRPr lang="en-GB"/>
        </a:p>
      </dgm:t>
    </dgm:pt>
    <dgm:pt modelId="{97132D7A-8D1E-4D59-A871-6EFAF047984D}">
      <dgm:prSet phldrT="[Text]" custT="1"/>
      <dgm:spPr>
        <a:solidFill>
          <a:schemeClr val="accent6"/>
        </a:solidFill>
      </dgm:spPr>
      <dgm:t>
        <a:bodyPr tIns="108000" rIns="144000"/>
        <a:lstStyle/>
        <a:p>
          <a:r>
            <a:rPr lang="en-GB" sz="2000" b="1" noProof="0" dirty="0" smtClean="0">
              <a:solidFill>
                <a:schemeClr val="tx1"/>
              </a:solidFill>
            </a:rPr>
            <a:t>Institutionalised</a:t>
          </a:r>
          <a:endParaRPr lang="en-GB" sz="2000" b="1" noProof="0" dirty="0">
            <a:solidFill>
              <a:schemeClr val="tx1"/>
            </a:solidFill>
          </a:endParaRPr>
        </a:p>
      </dgm:t>
    </dgm:pt>
    <dgm:pt modelId="{48985662-4028-4479-9DB9-25523B89659E}" type="parTrans" cxnId="{DDA1EA61-CC45-40FC-9051-5C40A0A72413}">
      <dgm:prSet/>
      <dgm:spPr/>
      <dgm:t>
        <a:bodyPr/>
        <a:lstStyle/>
        <a:p>
          <a:endParaRPr lang="en-GB"/>
        </a:p>
      </dgm:t>
    </dgm:pt>
    <dgm:pt modelId="{3680B047-E0C0-48AF-927F-E09E3DAF17AD}" type="sibTrans" cxnId="{DDA1EA61-CC45-40FC-9051-5C40A0A72413}">
      <dgm:prSet/>
      <dgm:spPr/>
      <dgm:t>
        <a:bodyPr/>
        <a:lstStyle/>
        <a:p>
          <a:endParaRPr lang="en-GB"/>
        </a:p>
      </dgm:t>
    </dgm:pt>
    <dgm:pt modelId="{00287614-B637-4C07-B901-91D098D38C00}">
      <dgm:prSet phldrT="[Text]" custT="1"/>
      <dgm:spPr/>
      <dgm:t>
        <a:bodyPr tIns="108000"/>
        <a:lstStyle/>
        <a:p>
          <a:r>
            <a:rPr lang="en-US" sz="1800" i="0" dirty="0">
              <a:solidFill>
                <a:schemeClr val="bg1"/>
              </a:solidFill>
              <a:sym typeface="Wingdings" panose="05000000000000000000" pitchFamily="2" charset="2"/>
            </a:rPr>
            <a:t>Based on  long-term dimension and need for high </a:t>
          </a:r>
          <a:r>
            <a:rPr lang="en-US" sz="1800" i="0" dirty="0" smtClean="0">
              <a:solidFill>
                <a:schemeClr val="bg1"/>
              </a:solidFill>
              <a:sym typeface="Wingdings" panose="05000000000000000000" pitchFamily="2" charset="2"/>
            </a:rPr>
            <a:t>integration; </a:t>
          </a:r>
          <a:r>
            <a:rPr lang="en-US" sz="1800" i="0" dirty="0">
              <a:solidFill>
                <a:schemeClr val="bg1"/>
              </a:solidFill>
              <a:sym typeface="Wingdings" panose="05000000000000000000" pitchFamily="2" charset="2"/>
            </a:rPr>
            <a:t>partnerships based on Articles 185 / 187 of </a:t>
          </a:r>
          <a:r>
            <a:rPr lang="en-US" sz="1800" i="0" dirty="0" smtClean="0">
              <a:solidFill>
                <a:schemeClr val="bg1"/>
              </a:solidFill>
              <a:sym typeface="Wingdings" panose="05000000000000000000" pitchFamily="2" charset="2"/>
            </a:rPr>
            <a:t>TFEU </a:t>
          </a:r>
          <a:r>
            <a:rPr lang="en-US" sz="1800" i="0" dirty="0">
              <a:solidFill>
                <a:schemeClr val="bg1"/>
              </a:solidFill>
              <a:sym typeface="Wingdings" panose="05000000000000000000" pitchFamily="2" charset="2"/>
            </a:rPr>
            <a:t>and the EIT-Regulation </a:t>
          </a:r>
          <a:r>
            <a:rPr lang="en-US" sz="1800" i="0" dirty="0" smtClean="0">
              <a:solidFill>
                <a:schemeClr val="bg1"/>
              </a:solidFill>
              <a:sym typeface="Wingdings" panose="05000000000000000000" pitchFamily="2" charset="2"/>
            </a:rPr>
            <a:t>supported </a:t>
          </a:r>
          <a:r>
            <a:rPr lang="en-US" sz="1800" i="0" dirty="0">
              <a:solidFill>
                <a:schemeClr val="bg1"/>
              </a:solidFill>
              <a:sym typeface="Wingdings" panose="05000000000000000000" pitchFamily="2" charset="2"/>
            </a:rPr>
            <a:t>by Horizon Europe</a:t>
          </a:r>
          <a:endParaRPr lang="en-GB" sz="1800" dirty="0">
            <a:solidFill>
              <a:schemeClr val="bg1"/>
            </a:solidFill>
          </a:endParaRPr>
        </a:p>
      </dgm:t>
    </dgm:pt>
    <dgm:pt modelId="{2A8E0115-8FE9-4C39-A65F-1AAE62BEE7F6}" type="parTrans" cxnId="{CBC598FA-D2FE-44AD-8329-FA00ADF74F76}">
      <dgm:prSet/>
      <dgm:spPr/>
      <dgm:t>
        <a:bodyPr/>
        <a:lstStyle/>
        <a:p>
          <a:endParaRPr lang="en-GB"/>
        </a:p>
      </dgm:t>
    </dgm:pt>
    <dgm:pt modelId="{8BBB80F3-CED9-4ADA-AA52-FBD2C7E872C6}" type="sibTrans" cxnId="{CBC598FA-D2FE-44AD-8329-FA00ADF74F76}">
      <dgm:prSet/>
      <dgm:spPr/>
      <dgm:t>
        <a:bodyPr/>
        <a:lstStyle/>
        <a:p>
          <a:endParaRPr lang="en-GB"/>
        </a:p>
      </dgm:t>
    </dgm:pt>
    <dgm:pt modelId="{5BC11BBE-4141-46E6-B7FA-3E3DC198EF5C}" type="pres">
      <dgm:prSet presAssocID="{A7197C6F-06C6-48CE-B992-ED2AA7D0A8ED}" presName="Name0" presStyleCnt="0">
        <dgm:presLayoutVars>
          <dgm:dir/>
          <dgm:animLvl val="lvl"/>
          <dgm:resizeHandles val="exact"/>
        </dgm:presLayoutVars>
      </dgm:prSet>
      <dgm:spPr/>
      <dgm:t>
        <a:bodyPr/>
        <a:lstStyle/>
        <a:p>
          <a:endParaRPr lang="en-GB"/>
        </a:p>
      </dgm:t>
    </dgm:pt>
    <dgm:pt modelId="{DF6CB6E7-69EB-4573-906F-3C4F3D4E2905}" type="pres">
      <dgm:prSet presAssocID="{7C8366A4-8270-4561-9B16-2EE7E8292440}" presName="compositeNode" presStyleCnt="0">
        <dgm:presLayoutVars>
          <dgm:bulletEnabled val="1"/>
        </dgm:presLayoutVars>
      </dgm:prSet>
      <dgm:spPr/>
    </dgm:pt>
    <dgm:pt modelId="{8CE26D68-1CA6-43CC-A0EA-D554C3117B68}" type="pres">
      <dgm:prSet presAssocID="{7C8366A4-8270-4561-9B16-2EE7E8292440}" presName="bgRect" presStyleLbl="node1" presStyleIdx="0" presStyleCnt="3" custLinFactNeighborX="168"/>
      <dgm:spPr/>
      <dgm:t>
        <a:bodyPr/>
        <a:lstStyle/>
        <a:p>
          <a:endParaRPr lang="en-GB"/>
        </a:p>
      </dgm:t>
    </dgm:pt>
    <dgm:pt modelId="{F58AF0A7-DB6C-4FA8-87BE-0967130F4FC7}" type="pres">
      <dgm:prSet presAssocID="{7C8366A4-8270-4561-9B16-2EE7E8292440}" presName="parentNode" presStyleLbl="node1" presStyleIdx="0" presStyleCnt="3">
        <dgm:presLayoutVars>
          <dgm:chMax val="0"/>
          <dgm:bulletEnabled val="1"/>
        </dgm:presLayoutVars>
      </dgm:prSet>
      <dgm:spPr/>
      <dgm:t>
        <a:bodyPr/>
        <a:lstStyle/>
        <a:p>
          <a:endParaRPr lang="en-GB"/>
        </a:p>
      </dgm:t>
    </dgm:pt>
    <dgm:pt modelId="{D42EE034-5900-4C81-957B-22DC2263C4B8}" type="pres">
      <dgm:prSet presAssocID="{7C8366A4-8270-4561-9B16-2EE7E8292440}" presName="childNode" presStyleLbl="node1" presStyleIdx="0" presStyleCnt="3">
        <dgm:presLayoutVars>
          <dgm:bulletEnabled val="1"/>
        </dgm:presLayoutVars>
      </dgm:prSet>
      <dgm:spPr/>
      <dgm:t>
        <a:bodyPr/>
        <a:lstStyle/>
        <a:p>
          <a:endParaRPr lang="en-GB"/>
        </a:p>
      </dgm:t>
    </dgm:pt>
    <dgm:pt modelId="{8D1975DD-1566-4ED7-90A4-EC57A5DF506F}" type="pres">
      <dgm:prSet presAssocID="{396BFBF3-8933-48ED-A6EC-4740493F0C36}" presName="hSp" presStyleCnt="0"/>
      <dgm:spPr/>
    </dgm:pt>
    <dgm:pt modelId="{877E7AEA-33F2-4FBF-A018-0310A0095867}" type="pres">
      <dgm:prSet presAssocID="{396BFBF3-8933-48ED-A6EC-4740493F0C36}" presName="vProcSp" presStyleCnt="0"/>
      <dgm:spPr/>
    </dgm:pt>
    <dgm:pt modelId="{5B7012BB-2163-486F-B6DE-0BDD7547E6E8}" type="pres">
      <dgm:prSet presAssocID="{396BFBF3-8933-48ED-A6EC-4740493F0C36}" presName="vSp1" presStyleCnt="0"/>
      <dgm:spPr/>
    </dgm:pt>
    <dgm:pt modelId="{627728C5-718C-4675-9E63-A951873FDE5D}" type="pres">
      <dgm:prSet presAssocID="{396BFBF3-8933-48ED-A6EC-4740493F0C36}" presName="simulatedConn" presStyleLbl="solidFgAcc1" presStyleIdx="0" presStyleCnt="2" custAng="16200000" custLinFactNeighborY="52550"/>
      <dgm:spPr>
        <a:prstGeom prst="pie">
          <a:avLst/>
        </a:prstGeom>
      </dgm:spPr>
      <dgm:t>
        <a:bodyPr/>
        <a:lstStyle/>
        <a:p>
          <a:endParaRPr lang="en-GB"/>
        </a:p>
      </dgm:t>
    </dgm:pt>
    <dgm:pt modelId="{CAFC9B30-17B4-4598-A663-946817FBD318}" type="pres">
      <dgm:prSet presAssocID="{396BFBF3-8933-48ED-A6EC-4740493F0C36}" presName="vSp2" presStyleCnt="0"/>
      <dgm:spPr/>
    </dgm:pt>
    <dgm:pt modelId="{E0B7D469-15FB-4333-9019-61C861B934C9}" type="pres">
      <dgm:prSet presAssocID="{396BFBF3-8933-48ED-A6EC-4740493F0C36}" presName="sibTrans" presStyleCnt="0"/>
      <dgm:spPr/>
    </dgm:pt>
    <dgm:pt modelId="{1EEA7B6F-4C7E-4892-B6DB-782CC4C06527}" type="pres">
      <dgm:prSet presAssocID="{8DD6B556-EB23-4AFA-9DC0-256FACC625FF}" presName="compositeNode" presStyleCnt="0">
        <dgm:presLayoutVars>
          <dgm:bulletEnabled val="1"/>
        </dgm:presLayoutVars>
      </dgm:prSet>
      <dgm:spPr/>
    </dgm:pt>
    <dgm:pt modelId="{60DC7899-6A80-46F3-9CC2-C0BE7E0C0F79}" type="pres">
      <dgm:prSet presAssocID="{8DD6B556-EB23-4AFA-9DC0-256FACC625FF}" presName="bgRect" presStyleLbl="node1" presStyleIdx="1" presStyleCnt="3" custLinFactNeighborY="-2564"/>
      <dgm:spPr/>
      <dgm:t>
        <a:bodyPr/>
        <a:lstStyle/>
        <a:p>
          <a:endParaRPr lang="en-GB"/>
        </a:p>
      </dgm:t>
    </dgm:pt>
    <dgm:pt modelId="{D6625129-5EF8-40F2-B26A-6E24544C94A2}" type="pres">
      <dgm:prSet presAssocID="{8DD6B556-EB23-4AFA-9DC0-256FACC625FF}" presName="parentNode" presStyleLbl="node1" presStyleIdx="1" presStyleCnt="3">
        <dgm:presLayoutVars>
          <dgm:chMax val="0"/>
          <dgm:bulletEnabled val="1"/>
        </dgm:presLayoutVars>
      </dgm:prSet>
      <dgm:spPr/>
      <dgm:t>
        <a:bodyPr/>
        <a:lstStyle/>
        <a:p>
          <a:endParaRPr lang="en-GB"/>
        </a:p>
      </dgm:t>
    </dgm:pt>
    <dgm:pt modelId="{E8082AF7-64C6-4DB6-A776-5E5AA6ADDB4F}" type="pres">
      <dgm:prSet presAssocID="{8DD6B556-EB23-4AFA-9DC0-256FACC625FF}" presName="childNode" presStyleLbl="node1" presStyleIdx="1" presStyleCnt="3">
        <dgm:presLayoutVars>
          <dgm:bulletEnabled val="1"/>
        </dgm:presLayoutVars>
      </dgm:prSet>
      <dgm:spPr/>
      <dgm:t>
        <a:bodyPr/>
        <a:lstStyle/>
        <a:p>
          <a:endParaRPr lang="en-GB"/>
        </a:p>
      </dgm:t>
    </dgm:pt>
    <dgm:pt modelId="{72CB6061-0CD2-4AC0-A2B0-92C7810B18D3}" type="pres">
      <dgm:prSet presAssocID="{20393ED4-CCD5-4E12-AC41-5BC9542B9C92}" presName="hSp" presStyleCnt="0"/>
      <dgm:spPr/>
    </dgm:pt>
    <dgm:pt modelId="{2081B7EE-13EB-409C-8E4D-5751E144109E}" type="pres">
      <dgm:prSet presAssocID="{20393ED4-CCD5-4E12-AC41-5BC9542B9C92}" presName="vProcSp" presStyleCnt="0"/>
      <dgm:spPr/>
    </dgm:pt>
    <dgm:pt modelId="{3AAB7AAA-25E2-4D1A-BEB1-AFBFB697168A}" type="pres">
      <dgm:prSet presAssocID="{20393ED4-CCD5-4E12-AC41-5BC9542B9C92}" presName="vSp1" presStyleCnt="0"/>
      <dgm:spPr/>
    </dgm:pt>
    <dgm:pt modelId="{605D499E-3696-4CE8-A716-263FD16B578D}" type="pres">
      <dgm:prSet presAssocID="{20393ED4-CCD5-4E12-AC41-5BC9542B9C92}" presName="simulatedConn" presStyleLbl="solidFgAcc1" presStyleIdx="1" presStyleCnt="2" custAng="16200000" custLinFactNeighborY="52550"/>
      <dgm:spPr>
        <a:prstGeom prst="pie">
          <a:avLst/>
        </a:prstGeom>
      </dgm:spPr>
      <dgm:t>
        <a:bodyPr/>
        <a:lstStyle/>
        <a:p>
          <a:endParaRPr lang="en-GB"/>
        </a:p>
      </dgm:t>
    </dgm:pt>
    <dgm:pt modelId="{61B893AC-61FD-485E-91D2-3461A74BBFD6}" type="pres">
      <dgm:prSet presAssocID="{20393ED4-CCD5-4E12-AC41-5BC9542B9C92}" presName="vSp2" presStyleCnt="0"/>
      <dgm:spPr/>
    </dgm:pt>
    <dgm:pt modelId="{66CBDFA0-5493-4110-8AC3-EFC57E1B4CA8}" type="pres">
      <dgm:prSet presAssocID="{20393ED4-CCD5-4E12-AC41-5BC9542B9C92}" presName="sibTrans" presStyleCnt="0"/>
      <dgm:spPr/>
    </dgm:pt>
    <dgm:pt modelId="{B0DA0600-18CB-4A87-A3F1-471313BE6AF4}" type="pres">
      <dgm:prSet presAssocID="{97132D7A-8D1E-4D59-A871-6EFAF047984D}" presName="compositeNode" presStyleCnt="0">
        <dgm:presLayoutVars>
          <dgm:bulletEnabled val="1"/>
        </dgm:presLayoutVars>
      </dgm:prSet>
      <dgm:spPr/>
    </dgm:pt>
    <dgm:pt modelId="{772F4526-3A71-4003-8E26-050EFA049758}" type="pres">
      <dgm:prSet presAssocID="{97132D7A-8D1E-4D59-A871-6EFAF047984D}" presName="bgRect" presStyleLbl="node1" presStyleIdx="2" presStyleCnt="3"/>
      <dgm:spPr/>
      <dgm:t>
        <a:bodyPr/>
        <a:lstStyle/>
        <a:p>
          <a:endParaRPr lang="en-GB"/>
        </a:p>
      </dgm:t>
    </dgm:pt>
    <dgm:pt modelId="{2B6AA24D-8F2D-4E8A-89D5-2A4DD92EBAC6}" type="pres">
      <dgm:prSet presAssocID="{97132D7A-8D1E-4D59-A871-6EFAF047984D}" presName="parentNode" presStyleLbl="node1" presStyleIdx="2" presStyleCnt="3">
        <dgm:presLayoutVars>
          <dgm:chMax val="0"/>
          <dgm:bulletEnabled val="1"/>
        </dgm:presLayoutVars>
      </dgm:prSet>
      <dgm:spPr/>
      <dgm:t>
        <a:bodyPr/>
        <a:lstStyle/>
        <a:p>
          <a:endParaRPr lang="en-GB"/>
        </a:p>
      </dgm:t>
    </dgm:pt>
    <dgm:pt modelId="{B8B50789-0CA6-4419-947A-74E3FDC557C1}" type="pres">
      <dgm:prSet presAssocID="{97132D7A-8D1E-4D59-A871-6EFAF047984D}" presName="childNode" presStyleLbl="node1" presStyleIdx="2" presStyleCnt="3">
        <dgm:presLayoutVars>
          <dgm:bulletEnabled val="1"/>
        </dgm:presLayoutVars>
      </dgm:prSet>
      <dgm:spPr/>
      <dgm:t>
        <a:bodyPr/>
        <a:lstStyle/>
        <a:p>
          <a:endParaRPr lang="en-GB"/>
        </a:p>
      </dgm:t>
    </dgm:pt>
  </dgm:ptLst>
  <dgm:cxnLst>
    <dgm:cxn modelId="{8740F268-BC4F-4CEE-91A9-DA614BDE3FF4}" type="presOf" srcId="{97132D7A-8D1E-4D59-A871-6EFAF047984D}" destId="{772F4526-3A71-4003-8E26-050EFA049758}" srcOrd="0" destOrd="0" presId="urn:microsoft.com/office/officeart/2005/8/layout/hProcess7"/>
    <dgm:cxn modelId="{9AEF1C4D-00C6-456B-913A-7FE94949FDDB}" type="presOf" srcId="{A7197C6F-06C6-48CE-B992-ED2AA7D0A8ED}" destId="{5BC11BBE-4141-46E6-B7FA-3E3DC198EF5C}" srcOrd="0" destOrd="0" presId="urn:microsoft.com/office/officeart/2005/8/layout/hProcess7"/>
    <dgm:cxn modelId="{FE0C2B8B-709E-4554-96F6-B884BDD26369}" srcId="{7C8366A4-8270-4561-9B16-2EE7E8292440}" destId="{C229FC55-E224-4B30-924B-D2C30E87E265}" srcOrd="0" destOrd="0" parTransId="{B3B2DCFE-D64E-47CF-8BEF-9C277438E799}" sibTransId="{92B5EDA5-2555-4F0C-9662-B0BE9FB20109}"/>
    <dgm:cxn modelId="{E09DFF02-9F20-4D79-9198-1FBB15860C11}" type="presOf" srcId="{7EA324B8-DD59-4AC5-93F7-563013E33421}" destId="{E8082AF7-64C6-4DB6-A776-5E5AA6ADDB4F}" srcOrd="0" destOrd="0" presId="urn:microsoft.com/office/officeart/2005/8/layout/hProcess7"/>
    <dgm:cxn modelId="{DDA1EA61-CC45-40FC-9051-5C40A0A72413}" srcId="{A7197C6F-06C6-48CE-B992-ED2AA7D0A8ED}" destId="{97132D7A-8D1E-4D59-A871-6EFAF047984D}" srcOrd="2" destOrd="0" parTransId="{48985662-4028-4479-9DB9-25523B89659E}" sibTransId="{3680B047-E0C0-48AF-927F-E09E3DAF17AD}"/>
    <dgm:cxn modelId="{C383662F-4082-42A7-A1D3-A2D922512067}" type="presOf" srcId="{7C8366A4-8270-4561-9B16-2EE7E8292440}" destId="{8CE26D68-1CA6-43CC-A0EA-D554C3117B68}" srcOrd="0" destOrd="0" presId="urn:microsoft.com/office/officeart/2005/8/layout/hProcess7"/>
    <dgm:cxn modelId="{CBC598FA-D2FE-44AD-8329-FA00ADF74F76}" srcId="{97132D7A-8D1E-4D59-A871-6EFAF047984D}" destId="{00287614-B637-4C07-B901-91D098D38C00}" srcOrd="0" destOrd="0" parTransId="{2A8E0115-8FE9-4C39-A65F-1AAE62BEE7F6}" sibTransId="{8BBB80F3-CED9-4ADA-AA52-FBD2C7E872C6}"/>
    <dgm:cxn modelId="{1059C45C-382B-42F4-8D7B-2A6836A68D8D}" type="presOf" srcId="{97132D7A-8D1E-4D59-A871-6EFAF047984D}" destId="{2B6AA24D-8F2D-4E8A-89D5-2A4DD92EBAC6}" srcOrd="1" destOrd="0" presId="urn:microsoft.com/office/officeart/2005/8/layout/hProcess7"/>
    <dgm:cxn modelId="{33DDC061-33F0-4320-BB33-C2AD7E7D7E9C}" srcId="{A7197C6F-06C6-48CE-B992-ED2AA7D0A8ED}" destId="{7C8366A4-8270-4561-9B16-2EE7E8292440}" srcOrd="0" destOrd="0" parTransId="{82308D01-2E04-4A01-A05E-E61766B0E713}" sibTransId="{396BFBF3-8933-48ED-A6EC-4740493F0C36}"/>
    <dgm:cxn modelId="{4A8DB18E-A1C1-43E0-B5F9-6A0AD6761195}" srcId="{8DD6B556-EB23-4AFA-9DC0-256FACC625FF}" destId="{7EA324B8-DD59-4AC5-93F7-563013E33421}" srcOrd="0" destOrd="0" parTransId="{5BA7887E-2E94-4B0D-9AA2-4D4CEC0B82D5}" sibTransId="{6047DEA9-ABBD-47FC-A37E-AF2C7C48E1F2}"/>
    <dgm:cxn modelId="{6D1C7269-BBBF-41DB-A38A-0186E029C1B5}" srcId="{A7197C6F-06C6-48CE-B992-ED2AA7D0A8ED}" destId="{8DD6B556-EB23-4AFA-9DC0-256FACC625FF}" srcOrd="1" destOrd="0" parTransId="{A2C0A352-0360-49CA-AF75-5741FBFD09BF}" sibTransId="{20393ED4-CCD5-4E12-AC41-5BC9542B9C92}"/>
    <dgm:cxn modelId="{4507BF9C-B272-4E1B-8EF5-401BF43787D9}" type="presOf" srcId="{00287614-B637-4C07-B901-91D098D38C00}" destId="{B8B50789-0CA6-4419-947A-74E3FDC557C1}" srcOrd="0" destOrd="0" presId="urn:microsoft.com/office/officeart/2005/8/layout/hProcess7"/>
    <dgm:cxn modelId="{4442C9ED-653E-4881-B27E-91DEC095AEC4}" type="presOf" srcId="{7C8366A4-8270-4561-9B16-2EE7E8292440}" destId="{F58AF0A7-DB6C-4FA8-87BE-0967130F4FC7}" srcOrd="1" destOrd="0" presId="urn:microsoft.com/office/officeart/2005/8/layout/hProcess7"/>
    <dgm:cxn modelId="{3B0A0253-542B-4C22-8310-9234DC8F5EF4}" type="presOf" srcId="{8DD6B556-EB23-4AFA-9DC0-256FACC625FF}" destId="{D6625129-5EF8-40F2-B26A-6E24544C94A2}" srcOrd="1" destOrd="0" presId="urn:microsoft.com/office/officeart/2005/8/layout/hProcess7"/>
    <dgm:cxn modelId="{1BF407EE-A937-4621-9710-E18B77E0A5ED}" type="presOf" srcId="{C229FC55-E224-4B30-924B-D2C30E87E265}" destId="{D42EE034-5900-4C81-957B-22DC2263C4B8}" srcOrd="0" destOrd="0" presId="urn:microsoft.com/office/officeart/2005/8/layout/hProcess7"/>
    <dgm:cxn modelId="{B4EBF24D-A39E-4408-83ED-4D70D3532F6C}" type="presOf" srcId="{8DD6B556-EB23-4AFA-9DC0-256FACC625FF}" destId="{60DC7899-6A80-46F3-9CC2-C0BE7E0C0F79}" srcOrd="0" destOrd="0" presId="urn:microsoft.com/office/officeart/2005/8/layout/hProcess7"/>
    <dgm:cxn modelId="{4D69B11F-ADE2-41E2-BFF6-1EA4DF77F2EA}" type="presParOf" srcId="{5BC11BBE-4141-46E6-B7FA-3E3DC198EF5C}" destId="{DF6CB6E7-69EB-4573-906F-3C4F3D4E2905}" srcOrd="0" destOrd="0" presId="urn:microsoft.com/office/officeart/2005/8/layout/hProcess7"/>
    <dgm:cxn modelId="{D2753FEC-B0BD-4580-A9CA-483B58A7C0E4}" type="presParOf" srcId="{DF6CB6E7-69EB-4573-906F-3C4F3D4E2905}" destId="{8CE26D68-1CA6-43CC-A0EA-D554C3117B68}" srcOrd="0" destOrd="0" presId="urn:microsoft.com/office/officeart/2005/8/layout/hProcess7"/>
    <dgm:cxn modelId="{FCE6F696-8FEE-43AF-B6F0-19DBBADCC6CA}" type="presParOf" srcId="{DF6CB6E7-69EB-4573-906F-3C4F3D4E2905}" destId="{F58AF0A7-DB6C-4FA8-87BE-0967130F4FC7}" srcOrd="1" destOrd="0" presId="urn:microsoft.com/office/officeart/2005/8/layout/hProcess7"/>
    <dgm:cxn modelId="{69A8734A-118B-4FD7-8E15-422A14F7D0D6}" type="presParOf" srcId="{DF6CB6E7-69EB-4573-906F-3C4F3D4E2905}" destId="{D42EE034-5900-4C81-957B-22DC2263C4B8}" srcOrd="2" destOrd="0" presId="urn:microsoft.com/office/officeart/2005/8/layout/hProcess7"/>
    <dgm:cxn modelId="{53B901B6-E401-4828-BC9C-63A6C320B185}" type="presParOf" srcId="{5BC11BBE-4141-46E6-B7FA-3E3DC198EF5C}" destId="{8D1975DD-1566-4ED7-90A4-EC57A5DF506F}" srcOrd="1" destOrd="0" presId="urn:microsoft.com/office/officeart/2005/8/layout/hProcess7"/>
    <dgm:cxn modelId="{8009C6B3-5EDA-4B31-A98D-D31F12FA375F}" type="presParOf" srcId="{5BC11BBE-4141-46E6-B7FA-3E3DC198EF5C}" destId="{877E7AEA-33F2-4FBF-A018-0310A0095867}" srcOrd="2" destOrd="0" presId="urn:microsoft.com/office/officeart/2005/8/layout/hProcess7"/>
    <dgm:cxn modelId="{B09BDAFE-1239-468A-BE9C-53C6E581A304}" type="presParOf" srcId="{877E7AEA-33F2-4FBF-A018-0310A0095867}" destId="{5B7012BB-2163-486F-B6DE-0BDD7547E6E8}" srcOrd="0" destOrd="0" presId="urn:microsoft.com/office/officeart/2005/8/layout/hProcess7"/>
    <dgm:cxn modelId="{DB345595-AED4-48B8-8DEC-0DA58CDC10F6}" type="presParOf" srcId="{877E7AEA-33F2-4FBF-A018-0310A0095867}" destId="{627728C5-718C-4675-9E63-A951873FDE5D}" srcOrd="1" destOrd="0" presId="urn:microsoft.com/office/officeart/2005/8/layout/hProcess7"/>
    <dgm:cxn modelId="{350E5896-7CCB-4C37-8DE3-8912E17182A3}" type="presParOf" srcId="{877E7AEA-33F2-4FBF-A018-0310A0095867}" destId="{CAFC9B30-17B4-4598-A663-946817FBD318}" srcOrd="2" destOrd="0" presId="urn:microsoft.com/office/officeart/2005/8/layout/hProcess7"/>
    <dgm:cxn modelId="{857B9511-1A04-4999-B7F2-FA874143F642}" type="presParOf" srcId="{5BC11BBE-4141-46E6-B7FA-3E3DC198EF5C}" destId="{E0B7D469-15FB-4333-9019-61C861B934C9}" srcOrd="3" destOrd="0" presId="urn:microsoft.com/office/officeart/2005/8/layout/hProcess7"/>
    <dgm:cxn modelId="{73ACA0F4-B34A-469B-B01C-11A6438CB592}" type="presParOf" srcId="{5BC11BBE-4141-46E6-B7FA-3E3DC198EF5C}" destId="{1EEA7B6F-4C7E-4892-B6DB-782CC4C06527}" srcOrd="4" destOrd="0" presId="urn:microsoft.com/office/officeart/2005/8/layout/hProcess7"/>
    <dgm:cxn modelId="{83BCFA62-2320-4ED9-A398-59E10FC999E0}" type="presParOf" srcId="{1EEA7B6F-4C7E-4892-B6DB-782CC4C06527}" destId="{60DC7899-6A80-46F3-9CC2-C0BE7E0C0F79}" srcOrd="0" destOrd="0" presId="urn:microsoft.com/office/officeart/2005/8/layout/hProcess7"/>
    <dgm:cxn modelId="{0C417A85-D272-4AD4-B318-D20DBA040B3E}" type="presParOf" srcId="{1EEA7B6F-4C7E-4892-B6DB-782CC4C06527}" destId="{D6625129-5EF8-40F2-B26A-6E24544C94A2}" srcOrd="1" destOrd="0" presId="urn:microsoft.com/office/officeart/2005/8/layout/hProcess7"/>
    <dgm:cxn modelId="{2590E288-DEAD-482C-A1D4-3B511FFB7C81}" type="presParOf" srcId="{1EEA7B6F-4C7E-4892-B6DB-782CC4C06527}" destId="{E8082AF7-64C6-4DB6-A776-5E5AA6ADDB4F}" srcOrd="2" destOrd="0" presId="urn:microsoft.com/office/officeart/2005/8/layout/hProcess7"/>
    <dgm:cxn modelId="{B1F47E0A-42C3-4F1F-8677-C3A624B60FCD}" type="presParOf" srcId="{5BC11BBE-4141-46E6-B7FA-3E3DC198EF5C}" destId="{72CB6061-0CD2-4AC0-A2B0-92C7810B18D3}" srcOrd="5" destOrd="0" presId="urn:microsoft.com/office/officeart/2005/8/layout/hProcess7"/>
    <dgm:cxn modelId="{17B3191A-51F8-4B7C-A2AD-C7F4168DCD0D}" type="presParOf" srcId="{5BC11BBE-4141-46E6-B7FA-3E3DC198EF5C}" destId="{2081B7EE-13EB-409C-8E4D-5751E144109E}" srcOrd="6" destOrd="0" presId="urn:microsoft.com/office/officeart/2005/8/layout/hProcess7"/>
    <dgm:cxn modelId="{770384F4-6871-40B5-9643-BFAD19A27304}" type="presParOf" srcId="{2081B7EE-13EB-409C-8E4D-5751E144109E}" destId="{3AAB7AAA-25E2-4D1A-BEB1-AFBFB697168A}" srcOrd="0" destOrd="0" presId="urn:microsoft.com/office/officeart/2005/8/layout/hProcess7"/>
    <dgm:cxn modelId="{48F56D46-0B26-42D9-9253-E895BE3DE779}" type="presParOf" srcId="{2081B7EE-13EB-409C-8E4D-5751E144109E}" destId="{605D499E-3696-4CE8-A716-263FD16B578D}" srcOrd="1" destOrd="0" presId="urn:microsoft.com/office/officeart/2005/8/layout/hProcess7"/>
    <dgm:cxn modelId="{9DE84359-6EDE-4433-B995-8F49A3254036}" type="presParOf" srcId="{2081B7EE-13EB-409C-8E4D-5751E144109E}" destId="{61B893AC-61FD-485E-91D2-3461A74BBFD6}" srcOrd="2" destOrd="0" presId="urn:microsoft.com/office/officeart/2005/8/layout/hProcess7"/>
    <dgm:cxn modelId="{A82F8192-4A12-47C6-8E75-16998F4BAF56}" type="presParOf" srcId="{5BC11BBE-4141-46E6-B7FA-3E3DC198EF5C}" destId="{66CBDFA0-5493-4110-8AC3-EFC57E1B4CA8}" srcOrd="7" destOrd="0" presId="urn:microsoft.com/office/officeart/2005/8/layout/hProcess7"/>
    <dgm:cxn modelId="{41C394ED-246A-4D85-AF3B-F89B4A2BEF7B}" type="presParOf" srcId="{5BC11BBE-4141-46E6-B7FA-3E3DC198EF5C}" destId="{B0DA0600-18CB-4A87-A3F1-471313BE6AF4}" srcOrd="8" destOrd="0" presId="urn:microsoft.com/office/officeart/2005/8/layout/hProcess7"/>
    <dgm:cxn modelId="{994272F9-ED3D-4FD8-BFC3-9988C6116CE3}" type="presParOf" srcId="{B0DA0600-18CB-4A87-A3F1-471313BE6AF4}" destId="{772F4526-3A71-4003-8E26-050EFA049758}" srcOrd="0" destOrd="0" presId="urn:microsoft.com/office/officeart/2005/8/layout/hProcess7"/>
    <dgm:cxn modelId="{8609DEA4-A7DA-4C28-BAF1-651CF9852B4E}" type="presParOf" srcId="{B0DA0600-18CB-4A87-A3F1-471313BE6AF4}" destId="{2B6AA24D-8F2D-4E8A-89D5-2A4DD92EBAC6}" srcOrd="1" destOrd="0" presId="urn:microsoft.com/office/officeart/2005/8/layout/hProcess7"/>
    <dgm:cxn modelId="{FC6675CA-9CF5-40CE-992F-97A92D1736FB}" type="presParOf" srcId="{B0DA0600-18CB-4A87-A3F1-471313BE6AF4}" destId="{B8B50789-0CA6-4419-947A-74E3FDC557C1}"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2997D-919E-4AA2-9EF9-717701984BBA}">
      <dsp:nvSpPr>
        <dsp:cNvPr id="0" name=""/>
        <dsp:cNvSpPr/>
      </dsp:nvSpPr>
      <dsp:spPr>
        <a:xfrm>
          <a:off x="3718620" y="2418827"/>
          <a:ext cx="1067003" cy="1067003"/>
        </a:xfrm>
        <a:prstGeom prst="ellipse">
          <a:avLst/>
        </a:prstGeom>
        <a:solidFill>
          <a:schemeClr val="accent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Benefits for Europe</a:t>
          </a:r>
        </a:p>
      </dsp:txBody>
      <dsp:txXfrm>
        <a:off x="3874879" y="2575086"/>
        <a:ext cx="754485" cy="754485"/>
      </dsp:txXfrm>
    </dsp:sp>
    <dsp:sp modelId="{2162084C-D38C-4C33-BD10-DD6F52F4C8A1}">
      <dsp:nvSpPr>
        <dsp:cNvPr id="0" name=""/>
        <dsp:cNvSpPr/>
      </dsp:nvSpPr>
      <dsp:spPr>
        <a:xfrm rot="5400000">
          <a:off x="3944790" y="1713524"/>
          <a:ext cx="572749"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999207" y="1731663"/>
        <a:ext cx="463915" cy="217669"/>
      </dsp:txXfrm>
    </dsp:sp>
    <dsp:sp modelId="{503CB754-CFD3-4CE6-A4AF-8990B64BE2C9}">
      <dsp:nvSpPr>
        <dsp:cNvPr id="0" name=""/>
        <dsp:cNvSpPr/>
      </dsp:nvSpPr>
      <dsp:spPr>
        <a:xfrm>
          <a:off x="3540045" y="4861"/>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noProof="0" dirty="0">
              <a:solidFill>
                <a:schemeClr val="bg1"/>
              </a:solidFill>
            </a:rPr>
            <a:t>Trans-national collaboration, exchange and networks</a:t>
          </a:r>
        </a:p>
      </dsp:txBody>
      <dsp:txXfrm>
        <a:off x="3735369" y="200185"/>
        <a:ext cx="943106" cy="943106"/>
      </dsp:txXfrm>
    </dsp:sp>
    <dsp:sp modelId="{9DCC19B7-8261-4BA2-82CB-1224E03F779D}">
      <dsp:nvSpPr>
        <dsp:cNvPr id="0" name=""/>
        <dsp:cNvSpPr/>
      </dsp:nvSpPr>
      <dsp:spPr>
        <a:xfrm rot="8112242">
          <a:off x="4688875" y="2017789"/>
          <a:ext cx="549040"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781907" y="2052004"/>
        <a:ext cx="440206" cy="217669"/>
      </dsp:txXfrm>
    </dsp:sp>
    <dsp:sp modelId="{A4268F2F-BE2A-4A70-8530-4D313A97B851}">
      <dsp:nvSpPr>
        <dsp:cNvPr id="0" name=""/>
        <dsp:cNvSpPr/>
      </dsp:nvSpPr>
      <dsp:spPr>
        <a:xfrm>
          <a:off x="5120705" y="659592"/>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noProof="0" dirty="0">
              <a:solidFill>
                <a:schemeClr val="bg1"/>
              </a:solidFill>
            </a:rPr>
            <a:t>Critical mass to address global challenges</a:t>
          </a:r>
        </a:p>
      </dsp:txBody>
      <dsp:txXfrm>
        <a:off x="5316029" y="854916"/>
        <a:ext cx="943106" cy="943106"/>
      </dsp:txXfrm>
    </dsp:sp>
    <dsp:sp modelId="{565338AD-A43F-4B07-A523-54218D2C8D3D}">
      <dsp:nvSpPr>
        <dsp:cNvPr id="0" name=""/>
        <dsp:cNvSpPr/>
      </dsp:nvSpPr>
      <dsp:spPr>
        <a:xfrm rot="10800000">
          <a:off x="5003269" y="2750021"/>
          <a:ext cx="524847"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5112103" y="2822577"/>
        <a:ext cx="416013" cy="217669"/>
      </dsp:txXfrm>
    </dsp:sp>
    <dsp:sp modelId="{192898C8-8152-4E7E-80DD-C180C7DE21C5}">
      <dsp:nvSpPr>
        <dsp:cNvPr id="0" name=""/>
        <dsp:cNvSpPr/>
      </dsp:nvSpPr>
      <dsp:spPr>
        <a:xfrm>
          <a:off x="5775436" y="2240252"/>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noProof="0" dirty="0">
              <a:solidFill>
                <a:schemeClr val="bg1"/>
              </a:solidFill>
            </a:rPr>
            <a:t>Competitive funding promoting excellence</a:t>
          </a:r>
        </a:p>
      </dsp:txBody>
      <dsp:txXfrm>
        <a:off x="5970760" y="2435576"/>
        <a:ext cx="943106" cy="943106"/>
      </dsp:txXfrm>
    </dsp:sp>
    <dsp:sp modelId="{C4239260-996D-4019-9516-B471B5075278}">
      <dsp:nvSpPr>
        <dsp:cNvPr id="0" name=""/>
        <dsp:cNvSpPr/>
      </dsp:nvSpPr>
      <dsp:spPr>
        <a:xfrm rot="13457971">
          <a:off x="4705058" y="3481213"/>
          <a:ext cx="514677"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798421" y="3591774"/>
        <a:ext cx="405843" cy="217669"/>
      </dsp:txXfrm>
    </dsp:sp>
    <dsp:sp modelId="{018180A3-1FFA-4ACF-B4C8-8E30571860C3}">
      <dsp:nvSpPr>
        <dsp:cNvPr id="0" name=""/>
        <dsp:cNvSpPr/>
      </dsp:nvSpPr>
      <dsp:spPr>
        <a:xfrm>
          <a:off x="5120705" y="3820912"/>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noProof="0" dirty="0">
              <a:solidFill>
                <a:schemeClr val="bg1"/>
              </a:solidFill>
            </a:rPr>
            <a:t>Visibility for leading research and innovation</a:t>
          </a:r>
        </a:p>
      </dsp:txBody>
      <dsp:txXfrm>
        <a:off x="5316029" y="4016236"/>
        <a:ext cx="943106" cy="943106"/>
      </dsp:txXfrm>
    </dsp:sp>
    <dsp:sp modelId="{EFBB26C0-DF21-47A7-8030-31E8BF1F1A58}">
      <dsp:nvSpPr>
        <dsp:cNvPr id="0" name=""/>
        <dsp:cNvSpPr/>
      </dsp:nvSpPr>
      <dsp:spPr>
        <a:xfrm rot="16200000">
          <a:off x="3968781" y="3784509"/>
          <a:ext cx="524847"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4023198" y="3911482"/>
        <a:ext cx="416013" cy="217669"/>
      </dsp:txXfrm>
    </dsp:sp>
    <dsp:sp modelId="{A551FB6E-EF62-45C1-ABA2-D97BF3232FC0}">
      <dsp:nvSpPr>
        <dsp:cNvPr id="0" name=""/>
        <dsp:cNvSpPr/>
      </dsp:nvSpPr>
      <dsp:spPr>
        <a:xfrm>
          <a:off x="3540045" y="4475643"/>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0060">
            <a:lnSpc>
              <a:spcPct val="90000"/>
            </a:lnSpc>
            <a:spcBef>
              <a:spcPct val="0"/>
            </a:spcBef>
            <a:spcAft>
              <a:spcPct val="35000"/>
            </a:spcAft>
          </a:pPr>
          <a:r>
            <a:rPr lang="en-GB" sz="1080" b="1" kern="1200" noProof="0" dirty="0" smtClean="0">
              <a:solidFill>
                <a:schemeClr val="bg1"/>
              </a:solidFill>
            </a:rPr>
            <a:t>Transnational </a:t>
          </a:r>
          <a:r>
            <a:rPr lang="en-GB" sz="1080" b="1" kern="1200" noProof="0" dirty="0">
              <a:solidFill>
                <a:schemeClr val="bg1"/>
              </a:solidFill>
            </a:rPr>
            <a:t>mobility </a:t>
          </a:r>
        </a:p>
      </dsp:txBody>
      <dsp:txXfrm>
        <a:off x="3735369" y="4670967"/>
        <a:ext cx="943106" cy="943106"/>
      </dsp:txXfrm>
    </dsp:sp>
    <dsp:sp modelId="{8F7450B4-62FE-4BD3-A82A-51166AD0C34E}">
      <dsp:nvSpPr>
        <dsp:cNvPr id="0" name=""/>
        <dsp:cNvSpPr/>
      </dsp:nvSpPr>
      <dsp:spPr>
        <a:xfrm rot="18865518">
          <a:off x="3224453" y="3482211"/>
          <a:ext cx="549040"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240779" y="3593630"/>
        <a:ext cx="440206" cy="217669"/>
      </dsp:txXfrm>
    </dsp:sp>
    <dsp:sp modelId="{7370D335-0279-40D8-A0A0-CE33A0436C80}">
      <dsp:nvSpPr>
        <dsp:cNvPr id="0" name=""/>
        <dsp:cNvSpPr/>
      </dsp:nvSpPr>
      <dsp:spPr>
        <a:xfrm>
          <a:off x="1959385" y="3820912"/>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noProof="0" dirty="0">
              <a:solidFill>
                <a:schemeClr val="bg1"/>
              </a:solidFill>
            </a:rPr>
            <a:t>Creating new market opportunities</a:t>
          </a:r>
        </a:p>
      </dsp:txBody>
      <dsp:txXfrm>
        <a:off x="2154709" y="4016236"/>
        <a:ext cx="943106" cy="943106"/>
      </dsp:txXfrm>
    </dsp:sp>
    <dsp:sp modelId="{EB668766-14EE-461C-BCE8-304AC6B27EF1}">
      <dsp:nvSpPr>
        <dsp:cNvPr id="0" name=""/>
        <dsp:cNvSpPr/>
      </dsp:nvSpPr>
      <dsp:spPr>
        <a:xfrm rot="21600000">
          <a:off x="2908334" y="2749981"/>
          <a:ext cx="572749"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2908334" y="2822537"/>
        <a:ext cx="463915" cy="217669"/>
      </dsp:txXfrm>
    </dsp:sp>
    <dsp:sp modelId="{03A7AEA6-00A1-49B7-8848-45109DE77D3C}">
      <dsp:nvSpPr>
        <dsp:cNvPr id="0" name=""/>
        <dsp:cNvSpPr/>
      </dsp:nvSpPr>
      <dsp:spPr>
        <a:xfrm>
          <a:off x="1304655" y="2240252"/>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noProof="0" dirty="0">
              <a:solidFill>
                <a:schemeClr val="bg1"/>
              </a:solidFill>
            </a:rPr>
            <a:t>Strengthened European R&amp;I landscape</a:t>
          </a:r>
        </a:p>
      </dsp:txBody>
      <dsp:txXfrm>
        <a:off x="1499979" y="2435576"/>
        <a:ext cx="943106" cy="943106"/>
      </dsp:txXfrm>
    </dsp:sp>
    <dsp:sp modelId="{B9C2B877-2F86-490C-A335-53B70C2249C6}">
      <dsp:nvSpPr>
        <dsp:cNvPr id="0" name=""/>
        <dsp:cNvSpPr/>
      </dsp:nvSpPr>
      <dsp:spPr>
        <a:xfrm rot="2734181">
          <a:off x="3206786" y="2016820"/>
          <a:ext cx="582434" cy="362781"/>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3223109" y="2050517"/>
        <a:ext cx="473600" cy="217669"/>
      </dsp:txXfrm>
    </dsp:sp>
    <dsp:sp modelId="{7E856122-8D91-4696-99F7-1BAA075BAF89}">
      <dsp:nvSpPr>
        <dsp:cNvPr id="0" name=""/>
        <dsp:cNvSpPr/>
      </dsp:nvSpPr>
      <dsp:spPr>
        <a:xfrm>
          <a:off x="1959385" y="659592"/>
          <a:ext cx="1333754" cy="133375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noProof="0" dirty="0">
              <a:solidFill>
                <a:schemeClr val="bg1"/>
              </a:solidFill>
            </a:rPr>
            <a:t>Attracting the best </a:t>
          </a:r>
          <a:r>
            <a:rPr lang="de-DE" sz="1100" b="1" kern="1200" dirty="0">
              <a:solidFill>
                <a:schemeClr val="bg1"/>
              </a:solidFill>
            </a:rPr>
            <a:t>talents</a:t>
          </a:r>
          <a:endParaRPr lang="en-GB" sz="1100" b="1" kern="1200" dirty="0">
            <a:solidFill>
              <a:schemeClr val="bg1"/>
            </a:solidFill>
          </a:endParaRPr>
        </a:p>
      </dsp:txBody>
      <dsp:txXfrm>
        <a:off x="2154709" y="854916"/>
        <a:ext cx="943106" cy="943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26D68-1CA6-43CC-A0EA-D554C3117B68}">
      <dsp:nvSpPr>
        <dsp:cNvPr id="0" name=""/>
        <dsp:cNvSpPr/>
      </dsp:nvSpPr>
      <dsp:spPr>
        <a:xfrm>
          <a:off x="5023" y="0"/>
          <a:ext cx="2626604" cy="2664295"/>
        </a:xfrm>
        <a:prstGeom prst="roundRect">
          <a:avLst>
            <a:gd name="adj" fmla="val 5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144000" bIns="0" numCol="1" spcCol="1270" anchor="t" anchorCtr="0">
          <a:noAutofit/>
        </a:bodyPr>
        <a:lstStyle/>
        <a:p>
          <a:pPr lvl="0" algn="r" defTabSz="889000">
            <a:lnSpc>
              <a:spcPct val="90000"/>
            </a:lnSpc>
            <a:spcBef>
              <a:spcPct val="0"/>
            </a:spcBef>
            <a:spcAft>
              <a:spcPct val="35000"/>
            </a:spcAft>
          </a:pPr>
          <a:r>
            <a:rPr lang="de-DE" sz="2000" b="1" kern="1200" dirty="0">
              <a:solidFill>
                <a:schemeClr val="tx1"/>
              </a:solidFill>
            </a:rPr>
            <a:t>Co-</a:t>
          </a:r>
          <a:r>
            <a:rPr lang="de-DE" sz="2000" b="1" kern="1200" dirty="0" err="1">
              <a:solidFill>
                <a:schemeClr val="tx1"/>
              </a:solidFill>
            </a:rPr>
            <a:t>programmed</a:t>
          </a:r>
          <a:endParaRPr lang="en-GB" sz="2000" b="1" kern="1200" dirty="0">
            <a:solidFill>
              <a:schemeClr val="tx1"/>
            </a:solidFill>
          </a:endParaRPr>
        </a:p>
      </dsp:txBody>
      <dsp:txXfrm rot="16200000">
        <a:off x="-824677" y="829700"/>
        <a:ext cx="2184722" cy="525320"/>
      </dsp:txXfrm>
    </dsp:sp>
    <dsp:sp modelId="{D42EE034-5900-4C81-957B-22DC2263C4B8}">
      <dsp:nvSpPr>
        <dsp:cNvPr id="0" name=""/>
        <dsp:cNvSpPr/>
      </dsp:nvSpPr>
      <dsp:spPr>
        <a:xfrm>
          <a:off x="530343" y="0"/>
          <a:ext cx="1956820"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en-US" sz="1800" i="0" kern="1200" dirty="0">
              <a:solidFill>
                <a:schemeClr val="bg1"/>
              </a:solidFill>
              <a:sym typeface="Wingdings" panose="05000000000000000000" pitchFamily="2" charset="2"/>
            </a:rPr>
            <a:t>Based on </a:t>
          </a:r>
          <a:r>
            <a:rPr lang="en-US" sz="1800" i="0" kern="1200" dirty="0" smtClean="0">
              <a:solidFill>
                <a:schemeClr val="bg1"/>
              </a:solidFill>
              <a:sym typeface="Wingdings" panose="05000000000000000000" pitchFamily="2" charset="2"/>
            </a:rPr>
            <a:t>Memoranda of Understanding </a:t>
          </a:r>
          <a:r>
            <a:rPr lang="en-US" sz="1800" i="0" kern="1200" dirty="0">
              <a:solidFill>
                <a:schemeClr val="bg1"/>
              </a:solidFill>
              <a:sym typeface="Wingdings" panose="05000000000000000000" pitchFamily="2" charset="2"/>
            </a:rPr>
            <a:t>/ contractual arrangements; implemented independently by the partners and by  Horizon Europe</a:t>
          </a:r>
          <a:endParaRPr lang="en-GB" sz="1800" kern="1200" dirty="0">
            <a:solidFill>
              <a:schemeClr val="bg1"/>
            </a:solidFill>
          </a:endParaRPr>
        </a:p>
      </dsp:txBody>
      <dsp:txXfrm>
        <a:off x="530343" y="0"/>
        <a:ext cx="1956820" cy="2664295"/>
      </dsp:txXfrm>
    </dsp:sp>
    <dsp:sp modelId="{60DC7899-6A80-46F3-9CC2-C0BE7E0C0F79}">
      <dsp:nvSpPr>
        <dsp:cNvPr id="0" name=""/>
        <dsp:cNvSpPr/>
      </dsp:nvSpPr>
      <dsp:spPr>
        <a:xfrm>
          <a:off x="2719145" y="0"/>
          <a:ext cx="2626604" cy="2664295"/>
        </a:xfrm>
        <a:prstGeom prst="roundRect">
          <a:avLst>
            <a:gd name="adj" fmla="val 5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144000" bIns="0" numCol="1" spcCol="1270" anchor="t" anchorCtr="0">
          <a:noAutofit/>
        </a:bodyPr>
        <a:lstStyle/>
        <a:p>
          <a:pPr lvl="0" algn="r" defTabSz="889000">
            <a:lnSpc>
              <a:spcPct val="90000"/>
            </a:lnSpc>
            <a:spcBef>
              <a:spcPct val="0"/>
            </a:spcBef>
            <a:spcAft>
              <a:spcPct val="35000"/>
            </a:spcAft>
          </a:pPr>
          <a:r>
            <a:rPr lang="de-DE" sz="2000" b="1" kern="1200" dirty="0">
              <a:solidFill>
                <a:schemeClr val="tx1"/>
              </a:solidFill>
            </a:rPr>
            <a:t>Co-</a:t>
          </a:r>
          <a:r>
            <a:rPr lang="de-DE" sz="2000" b="1" kern="1200" dirty="0" err="1">
              <a:solidFill>
                <a:schemeClr val="tx1"/>
              </a:solidFill>
            </a:rPr>
            <a:t>funded</a:t>
          </a:r>
          <a:endParaRPr lang="en-GB" sz="2000" b="1" kern="1200" dirty="0">
            <a:solidFill>
              <a:schemeClr val="tx1"/>
            </a:solidFill>
          </a:endParaRPr>
        </a:p>
      </dsp:txBody>
      <dsp:txXfrm rot="16200000">
        <a:off x="1889444" y="829700"/>
        <a:ext cx="2184722" cy="525320"/>
      </dsp:txXfrm>
    </dsp:sp>
    <dsp:sp modelId="{627728C5-718C-4675-9E63-A951873FDE5D}">
      <dsp:nvSpPr>
        <dsp:cNvPr id="0" name=""/>
        <dsp:cNvSpPr/>
      </dsp:nvSpPr>
      <dsp:spPr>
        <a:xfrm>
          <a:off x="2536464" y="2183540"/>
          <a:ext cx="391627" cy="393990"/>
        </a:xfrm>
        <a:prstGeom prst="pi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82AF7-64C6-4DB6-A776-5E5AA6ADDB4F}">
      <dsp:nvSpPr>
        <dsp:cNvPr id="0" name=""/>
        <dsp:cNvSpPr/>
      </dsp:nvSpPr>
      <dsp:spPr>
        <a:xfrm>
          <a:off x="3244466" y="0"/>
          <a:ext cx="1956820"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en-US" sz="1800" i="0" kern="1200" dirty="0">
              <a:solidFill>
                <a:schemeClr val="bg1"/>
              </a:solidFill>
              <a:sym typeface="Wingdings" panose="05000000000000000000" pitchFamily="2" charset="2"/>
            </a:rPr>
            <a:t>Based on a joint </a:t>
          </a:r>
          <a:r>
            <a:rPr lang="en-US" sz="1800" i="0" kern="1200" dirty="0" err="1">
              <a:solidFill>
                <a:schemeClr val="bg1"/>
              </a:solidFill>
              <a:sym typeface="Wingdings" panose="05000000000000000000" pitchFamily="2" charset="2"/>
            </a:rPr>
            <a:t>programme</a:t>
          </a:r>
          <a:r>
            <a:rPr lang="en-US" sz="1800" i="0" kern="1200" dirty="0">
              <a:solidFill>
                <a:schemeClr val="bg1"/>
              </a:solidFill>
              <a:sym typeface="Wingdings" panose="05000000000000000000" pitchFamily="2" charset="2"/>
            </a:rPr>
            <a:t> agreed by </a:t>
          </a:r>
          <a:r>
            <a:rPr lang="en-US" sz="1800" i="0" kern="1200" dirty="0" smtClean="0">
              <a:solidFill>
                <a:schemeClr val="bg1"/>
              </a:solidFill>
              <a:sym typeface="Wingdings" panose="05000000000000000000" pitchFamily="2" charset="2"/>
            </a:rPr>
            <a:t>partners; </a:t>
          </a:r>
          <a:r>
            <a:rPr lang="en-US" sz="1800" i="0" kern="1200" dirty="0">
              <a:solidFill>
                <a:schemeClr val="bg1"/>
              </a:solidFill>
              <a:sym typeface="Wingdings" panose="05000000000000000000" pitchFamily="2" charset="2"/>
            </a:rPr>
            <a:t>commitment of partners for financial and in-kind contributions </a:t>
          </a:r>
          <a:r>
            <a:rPr lang="en-US" sz="1800" i="0" kern="1200" dirty="0" smtClean="0">
              <a:solidFill>
                <a:schemeClr val="bg1"/>
              </a:solidFill>
              <a:sym typeface="Wingdings" panose="05000000000000000000" pitchFamily="2" charset="2"/>
            </a:rPr>
            <a:t>&amp; financial contribution by Horizon Europe</a:t>
          </a:r>
          <a:endParaRPr lang="en-GB" sz="1800" kern="1200" dirty="0">
            <a:solidFill>
              <a:schemeClr val="bg1"/>
            </a:solidFill>
          </a:endParaRPr>
        </a:p>
      </dsp:txBody>
      <dsp:txXfrm>
        <a:off x="3244466" y="0"/>
        <a:ext cx="1956820" cy="2664295"/>
      </dsp:txXfrm>
    </dsp:sp>
    <dsp:sp modelId="{772F4526-3A71-4003-8E26-050EFA049758}">
      <dsp:nvSpPr>
        <dsp:cNvPr id="0" name=""/>
        <dsp:cNvSpPr/>
      </dsp:nvSpPr>
      <dsp:spPr>
        <a:xfrm>
          <a:off x="5437681" y="0"/>
          <a:ext cx="2626604" cy="2664295"/>
        </a:xfrm>
        <a:prstGeom prst="roundRect">
          <a:avLst>
            <a:gd name="adj" fmla="val 5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144000" bIns="0" numCol="1" spcCol="1270" anchor="t" anchorCtr="0">
          <a:noAutofit/>
        </a:bodyPr>
        <a:lstStyle/>
        <a:p>
          <a:pPr lvl="0" algn="r" defTabSz="889000">
            <a:lnSpc>
              <a:spcPct val="90000"/>
            </a:lnSpc>
            <a:spcBef>
              <a:spcPct val="0"/>
            </a:spcBef>
            <a:spcAft>
              <a:spcPct val="35000"/>
            </a:spcAft>
          </a:pPr>
          <a:r>
            <a:rPr lang="en-GB" sz="2000" b="1" kern="1200" noProof="0" dirty="0" smtClean="0">
              <a:solidFill>
                <a:schemeClr val="tx1"/>
              </a:solidFill>
            </a:rPr>
            <a:t>Institutionalised</a:t>
          </a:r>
          <a:endParaRPr lang="en-GB" sz="2000" b="1" kern="1200" noProof="0" dirty="0">
            <a:solidFill>
              <a:schemeClr val="tx1"/>
            </a:solidFill>
          </a:endParaRPr>
        </a:p>
      </dsp:txBody>
      <dsp:txXfrm rot="16200000">
        <a:off x="4607980" y="829700"/>
        <a:ext cx="2184722" cy="525320"/>
      </dsp:txXfrm>
    </dsp:sp>
    <dsp:sp modelId="{605D499E-3696-4CE8-A716-263FD16B578D}">
      <dsp:nvSpPr>
        <dsp:cNvPr id="0" name=""/>
        <dsp:cNvSpPr/>
      </dsp:nvSpPr>
      <dsp:spPr>
        <a:xfrm>
          <a:off x="5255000" y="2183540"/>
          <a:ext cx="391627" cy="393990"/>
        </a:xfrm>
        <a:prstGeom prst="pi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50789-0CA6-4419-947A-74E3FDC557C1}">
      <dsp:nvSpPr>
        <dsp:cNvPr id="0" name=""/>
        <dsp:cNvSpPr/>
      </dsp:nvSpPr>
      <dsp:spPr>
        <a:xfrm>
          <a:off x="5963002" y="0"/>
          <a:ext cx="1956820"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en-US" sz="1800" i="0" kern="1200" dirty="0">
              <a:solidFill>
                <a:schemeClr val="bg1"/>
              </a:solidFill>
              <a:sym typeface="Wingdings" panose="05000000000000000000" pitchFamily="2" charset="2"/>
            </a:rPr>
            <a:t>Based on  long-term dimension and need for high </a:t>
          </a:r>
          <a:r>
            <a:rPr lang="en-US" sz="1800" i="0" kern="1200" dirty="0" smtClean="0">
              <a:solidFill>
                <a:schemeClr val="bg1"/>
              </a:solidFill>
              <a:sym typeface="Wingdings" panose="05000000000000000000" pitchFamily="2" charset="2"/>
            </a:rPr>
            <a:t>integration; </a:t>
          </a:r>
          <a:r>
            <a:rPr lang="en-US" sz="1800" i="0" kern="1200" dirty="0">
              <a:solidFill>
                <a:schemeClr val="bg1"/>
              </a:solidFill>
              <a:sym typeface="Wingdings" panose="05000000000000000000" pitchFamily="2" charset="2"/>
            </a:rPr>
            <a:t>partnerships based on Articles 185 / 187 of </a:t>
          </a:r>
          <a:r>
            <a:rPr lang="en-US" sz="1800" i="0" kern="1200" dirty="0" smtClean="0">
              <a:solidFill>
                <a:schemeClr val="bg1"/>
              </a:solidFill>
              <a:sym typeface="Wingdings" panose="05000000000000000000" pitchFamily="2" charset="2"/>
            </a:rPr>
            <a:t>TFEU </a:t>
          </a:r>
          <a:r>
            <a:rPr lang="en-US" sz="1800" i="0" kern="1200" dirty="0">
              <a:solidFill>
                <a:schemeClr val="bg1"/>
              </a:solidFill>
              <a:sym typeface="Wingdings" panose="05000000000000000000" pitchFamily="2" charset="2"/>
            </a:rPr>
            <a:t>and the EIT-Regulation </a:t>
          </a:r>
          <a:r>
            <a:rPr lang="en-US" sz="1800" i="0" kern="1200" dirty="0" smtClean="0">
              <a:solidFill>
                <a:schemeClr val="bg1"/>
              </a:solidFill>
              <a:sym typeface="Wingdings" panose="05000000000000000000" pitchFamily="2" charset="2"/>
            </a:rPr>
            <a:t>supported </a:t>
          </a:r>
          <a:r>
            <a:rPr lang="en-US" sz="1800" i="0" kern="1200" dirty="0">
              <a:solidFill>
                <a:schemeClr val="bg1"/>
              </a:solidFill>
              <a:sym typeface="Wingdings" panose="05000000000000000000" pitchFamily="2" charset="2"/>
            </a:rPr>
            <a:t>by Horizon Europe</a:t>
          </a:r>
          <a:endParaRPr lang="en-GB" sz="1800" kern="1200" dirty="0">
            <a:solidFill>
              <a:schemeClr val="bg1"/>
            </a:solidFill>
          </a:endParaRPr>
        </a:p>
      </dsp:txBody>
      <dsp:txXfrm>
        <a:off x="5963002" y="0"/>
        <a:ext cx="1956820" cy="26642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96888"/>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96888"/>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4"/>
            <a:ext cx="2890665" cy="496887"/>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428164"/>
            <a:ext cx="2890665" cy="496887"/>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96888"/>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96888"/>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7" y="4714876"/>
            <a:ext cx="5335894" cy="4467225"/>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4"/>
            <a:ext cx="2890665" cy="496887"/>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428164"/>
            <a:ext cx="2890665" cy="496887"/>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81691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dirty="0"/>
              <a:t>three pillars will be supported by </a:t>
            </a:r>
            <a:r>
              <a:rPr lang="en-GB" dirty="0" smtClean="0"/>
              <a:t>activities to </a:t>
            </a:r>
            <a:r>
              <a:rPr lang="en-GB" dirty="0"/>
              <a:t>optimise the Programme's delivery for increased impact within a strengthened European Research Area.  </a:t>
            </a:r>
            <a:endParaRPr lang="en-GB" dirty="0" smtClean="0"/>
          </a:p>
          <a:p>
            <a:pPr lvl="0" algn="just"/>
            <a:r>
              <a:rPr lang="en-GB" dirty="0" smtClean="0"/>
              <a:t>It </a:t>
            </a:r>
            <a:r>
              <a:rPr lang="en-GB" dirty="0"/>
              <a:t>will reinforce efforts to bring all parts of the EU on the map of excellent research through the ‘</a:t>
            </a:r>
            <a:r>
              <a:rPr lang="en-GB" b="1" dirty="0"/>
              <a:t>sharing excellence</a:t>
            </a:r>
            <a:r>
              <a:rPr lang="en-GB" dirty="0"/>
              <a:t>’ part of the programme, which will operate with </a:t>
            </a:r>
            <a:r>
              <a:rPr lang="en-GB" dirty="0" smtClean="0"/>
              <a:t>€1.7 billion - </a:t>
            </a:r>
            <a:r>
              <a:rPr lang="en-GB" dirty="0"/>
              <a:t>double the budget available under the current programme</a:t>
            </a:r>
            <a:r>
              <a:rPr lang="en-GB" dirty="0" smtClean="0"/>
              <a:t>.</a:t>
            </a:r>
          </a:p>
          <a:p>
            <a:pPr algn="just"/>
            <a:r>
              <a:rPr lang="en-GB" dirty="0"/>
              <a:t>It will also cover ‘reforming and enhancing the European research and innovation system’, which will support EU member states in their efforts to make the most of their research and innovation potential. Other activities include monitoring and evaluating the programme, disseminating and exploiting results, modernising European universities, supporting enhanced international cooperation; and science, society and citizens.</a:t>
            </a:r>
          </a:p>
          <a:p>
            <a:pPr lvl="0" algn="just"/>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84566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300459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100" dirty="0"/>
              <a:t>For </a:t>
            </a:r>
            <a:r>
              <a:rPr lang="fr-BE" sz="1100" dirty="0" err="1"/>
              <a:t>each</a:t>
            </a:r>
            <a:r>
              <a:rPr lang="fr-BE" sz="1100" dirty="0"/>
              <a:t> of the </a:t>
            </a:r>
            <a:r>
              <a:rPr lang="fr-BE" sz="1100" dirty="0" err="1"/>
              <a:t>novelties</a:t>
            </a:r>
            <a:r>
              <a:rPr lang="fr-BE" sz="1100" dirty="0"/>
              <a:t>, the impact </a:t>
            </a:r>
            <a:r>
              <a:rPr lang="fr-BE" sz="1100" dirty="0" err="1"/>
              <a:t>assessment</a:t>
            </a:r>
            <a:r>
              <a:rPr lang="fr-BE" sz="1100" dirty="0"/>
              <a:t> </a:t>
            </a:r>
            <a:r>
              <a:rPr lang="fr-BE" sz="1100" dirty="0" err="1"/>
              <a:t>assessed</a:t>
            </a:r>
            <a:r>
              <a:rPr lang="fr-BE" sz="1100" dirty="0"/>
              <a:t> the </a:t>
            </a:r>
            <a:r>
              <a:rPr lang="fr-BE" sz="1100" dirty="0" err="1"/>
              <a:t>expected</a:t>
            </a:r>
            <a:r>
              <a:rPr lang="fr-BE" sz="1100" dirty="0"/>
              <a:t> impacts, </a:t>
            </a:r>
            <a:r>
              <a:rPr lang="fr-BE" sz="1100" dirty="0" err="1"/>
              <a:t>risks</a:t>
            </a:r>
            <a:r>
              <a:rPr lang="fr-BE" sz="1100" dirty="0"/>
              <a:t> and possible mitigation </a:t>
            </a:r>
            <a:r>
              <a:rPr lang="fr-BE" sz="1100" dirty="0" err="1"/>
              <a:t>measures</a:t>
            </a:r>
            <a:r>
              <a:rPr lang="fr-BE" sz="1100" dirty="0"/>
              <a:t>. </a:t>
            </a:r>
            <a:endParaRPr lang="en-GB" sz="1100" dirty="0"/>
          </a:p>
          <a:p>
            <a:pPr marL="171450" indent="-171450">
              <a:buFont typeface="Arial" panose="020B0604020202020204" pitchFamily="34" charset="0"/>
              <a:buChar char="•"/>
            </a:pPr>
            <a:endParaRPr lang="en-GB" sz="1150"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223623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248" y="4747295"/>
            <a:ext cx="5335894" cy="4467225"/>
          </a:xfrm>
        </p:spPr>
        <p:txBody>
          <a:bodyPr/>
          <a:lstStyle/>
          <a:p>
            <a:r>
              <a:rPr lang="en-GB" dirty="0"/>
              <a:t>The EIC will offer a one-stop-shop to high-potential innovators</a:t>
            </a:r>
            <a:r>
              <a:rPr lang="en-GB" b="1" dirty="0"/>
              <a:t>. </a:t>
            </a:r>
            <a:r>
              <a:rPr lang="en-GB" dirty="0"/>
              <a:t>It will </a:t>
            </a:r>
            <a:r>
              <a:rPr lang="en-GB" dirty="0" smtClean="0"/>
              <a:t>support </a:t>
            </a:r>
            <a:r>
              <a:rPr lang="en-GB" dirty="0"/>
              <a:t>them in bringing their disruptive innovation ideas to marketable solutions and help them scale up quickly into European or international champions. </a:t>
            </a:r>
            <a:endParaRPr lang="en-GB" dirty="0" smtClean="0"/>
          </a:p>
          <a:p>
            <a:r>
              <a:rPr lang="en-GB" dirty="0" smtClean="0"/>
              <a:t>With </a:t>
            </a:r>
            <a:r>
              <a:rPr lang="en-GB" dirty="0"/>
              <a:t>the EIC, we are aiming to do for innovators what the ERC is doing for top researchers. For example, it will focus on individual entrepreneurs and companies, incentivise bottom-up ideas, and keep procedures simple.</a:t>
            </a:r>
          </a:p>
          <a:p>
            <a:r>
              <a:rPr lang="en-GB" dirty="0" smtClean="0"/>
              <a:t>The </a:t>
            </a:r>
            <a:r>
              <a:rPr lang="en-GB" dirty="0"/>
              <a:t>EIC will significantly simplify and streamline current support, and fill any gap between the grant funding in other parts of Horizon Europe and the financial instruments of </a:t>
            </a:r>
            <a:r>
              <a:rPr lang="en-GB" dirty="0" err="1"/>
              <a:t>InvestEU</a:t>
            </a:r>
            <a:r>
              <a:rPr lang="en-GB" dirty="0"/>
              <a:t>. </a:t>
            </a:r>
            <a:endParaRPr lang="en-GB" i="1" dirty="0"/>
          </a:p>
          <a:p>
            <a:endParaRPr lang="en-GB" i="1" dirty="0"/>
          </a:p>
          <a:p>
            <a:r>
              <a:rPr lang="en-GB" i="1" dirty="0"/>
              <a:t>Areas of intervention</a:t>
            </a:r>
            <a:r>
              <a:rPr lang="en-GB" dirty="0"/>
              <a:t>: </a:t>
            </a:r>
          </a:p>
          <a:p>
            <a:pPr marL="171450" indent="-171450">
              <a:buFont typeface="Arial" panose="020B0604020202020204" pitchFamily="34" charset="0"/>
              <a:buChar char="•"/>
            </a:pPr>
            <a:r>
              <a:rPr lang="en-GB" b="1" dirty="0"/>
              <a:t>Pathfinder,</a:t>
            </a:r>
            <a:r>
              <a:rPr lang="en-GB" dirty="0"/>
              <a:t> supporting future and emerging breakthrough technologies; </a:t>
            </a:r>
          </a:p>
          <a:p>
            <a:pPr marL="171450" indent="-171450">
              <a:buFont typeface="Arial" panose="020B0604020202020204" pitchFamily="34" charset="0"/>
              <a:buChar char="•"/>
            </a:pPr>
            <a:r>
              <a:rPr lang="en-GB" b="1" dirty="0"/>
              <a:t>Accelerator,</a:t>
            </a:r>
            <a:r>
              <a:rPr lang="en-GB" dirty="0"/>
              <a:t> bridging the financing gap between late stages of innovation activities and market take-up, to effectively deploy breakthrough market-creating innovation and scale up companies where the market does not provide viable financing, and; </a:t>
            </a:r>
          </a:p>
          <a:p>
            <a:pPr marL="171450" indent="-171450">
              <a:buFont typeface="Arial" panose="020B0604020202020204" pitchFamily="34" charset="0"/>
              <a:buChar char="•"/>
            </a:pPr>
            <a:r>
              <a:rPr lang="en-GB" b="1" dirty="0"/>
              <a:t>additional activities </a:t>
            </a:r>
            <a:r>
              <a:rPr lang="en-GB" dirty="0"/>
              <a:t>such as prizes and fellowships, and business added-value services (e.g. coaching).</a:t>
            </a:r>
          </a:p>
          <a:p>
            <a:endParaRPr lang="en-GB" dirty="0"/>
          </a:p>
        </p:txBody>
      </p:sp>
      <p:sp>
        <p:nvSpPr>
          <p:cNvPr id="4" name="Slide Number Placeholder 3"/>
          <p:cNvSpPr>
            <a:spLocks noGrp="1"/>
          </p:cNvSpPr>
          <p:nvPr>
            <p:ph type="sldNum" sz="quarter" idx="10"/>
          </p:nvPr>
        </p:nvSpPr>
        <p:spPr/>
        <p:txBody>
          <a:bodyPr/>
          <a:lstStyle/>
          <a:p>
            <a:pPr defTabSz="905914">
              <a:defRPr/>
            </a:pPr>
            <a:fld id="{36441B25-C4D1-47DB-817D-B9C4FC5392FB}" type="slidenum">
              <a:rPr lang="en-GB">
                <a:solidFill>
                  <a:prstClr val="white"/>
                </a:solidFill>
              </a:rPr>
              <a:pPr defTabSz="905914">
                <a:defRPr/>
              </a:pPr>
              <a:t>13</a:t>
            </a:fld>
            <a:endParaRPr lang="en-GB">
              <a:solidFill>
                <a:prstClr val="white"/>
              </a:solidFill>
            </a:endParaRPr>
          </a:p>
        </p:txBody>
      </p:sp>
    </p:spTree>
    <p:extLst>
      <p:ext uri="{BB962C8B-B14F-4D97-AF65-F5344CB8AC3E}">
        <p14:creationId xmlns:p14="http://schemas.microsoft.com/office/powerpoint/2010/main" val="369635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248" y="4747295"/>
            <a:ext cx="5335894" cy="4467225"/>
          </a:xfrm>
        </p:spPr>
        <p:txBody>
          <a:bodyPr/>
          <a:lstStyle/>
          <a:p>
            <a:r>
              <a:rPr lang="en-GB" dirty="0"/>
              <a:t>Missions will be designed in the context of a strategic planning process [see </a:t>
            </a:r>
            <a:r>
              <a:rPr lang="en-GB" dirty="0" smtClean="0"/>
              <a:t>section 'How?']. </a:t>
            </a:r>
            <a:endParaRPr lang="en-GB" dirty="0"/>
          </a:p>
          <a:p>
            <a:r>
              <a:rPr lang="en-GB" b="1" dirty="0"/>
              <a:t>Missions (Art. 7 of FP/</a:t>
            </a:r>
            <a:r>
              <a:rPr lang="en-GB" b="1" dirty="0" err="1"/>
              <a:t>RfP</a:t>
            </a:r>
            <a:r>
              <a:rPr lang="en-GB" b="1" dirty="0"/>
              <a:t>) </a:t>
            </a:r>
            <a:r>
              <a:rPr lang="en-GB" dirty="0"/>
              <a:t>shall</a:t>
            </a:r>
          </a:p>
          <a:p>
            <a:pPr marL="228600" indent="-228600">
              <a:buFont typeface="+mj-lt"/>
              <a:buAutoNum type="alphaLcParenR"/>
            </a:pPr>
            <a:r>
              <a:rPr lang="en-US" dirty="0"/>
              <a:t>have a clear EU-added value and contribute to reaching Union priorities;</a:t>
            </a:r>
            <a:endParaRPr lang="en-GB" dirty="0"/>
          </a:p>
          <a:p>
            <a:pPr marL="228600" indent="-228600">
              <a:buFont typeface="+mj-lt"/>
              <a:buAutoNum type="alphaLcParenR"/>
            </a:pPr>
            <a:r>
              <a:rPr lang="en-US" dirty="0"/>
              <a:t>be bold and inspirational, and hence have wide societal or economic relevance;</a:t>
            </a:r>
            <a:endParaRPr lang="en-GB" dirty="0"/>
          </a:p>
          <a:p>
            <a:pPr marL="228600" indent="-228600">
              <a:buFont typeface="+mj-lt"/>
              <a:buAutoNum type="alphaLcParenR"/>
            </a:pPr>
            <a:r>
              <a:rPr lang="en-US" dirty="0"/>
              <a:t>indicate a clear direction and be targeted, measurable and time-bound;</a:t>
            </a:r>
            <a:endParaRPr lang="en-GB" dirty="0"/>
          </a:p>
          <a:p>
            <a:pPr marL="228600" indent="-228600">
              <a:buFont typeface="+mj-lt"/>
              <a:buAutoNum type="alphaLcParenR"/>
            </a:pPr>
            <a:r>
              <a:rPr lang="en-US" dirty="0"/>
              <a:t>be centered on ambitious but realistic research and innovation activities;</a:t>
            </a:r>
            <a:endParaRPr lang="en-GB" dirty="0"/>
          </a:p>
          <a:p>
            <a:pPr marL="228600" indent="-228600">
              <a:buFont typeface="+mj-lt"/>
              <a:buAutoNum type="alphaLcParenR"/>
            </a:pPr>
            <a:r>
              <a:rPr lang="en-US" dirty="0"/>
              <a:t>spark activity across disciplines, sectors and actors;</a:t>
            </a:r>
            <a:endParaRPr lang="en-GB" dirty="0"/>
          </a:p>
          <a:p>
            <a:pPr marL="228600" indent="-228600">
              <a:buFont typeface="+mj-lt"/>
              <a:buAutoNum type="alphaLcParenR"/>
            </a:pPr>
            <a:r>
              <a:rPr lang="en-US" dirty="0"/>
              <a:t>be open to multiple, bottom-up solutions.</a:t>
            </a:r>
          </a:p>
          <a:p>
            <a:endParaRPr lang="en-GB" dirty="0"/>
          </a:p>
          <a:p>
            <a:r>
              <a:rPr lang="en-GB" u="sng" dirty="0" smtClean="0"/>
              <a:t>'FET </a:t>
            </a:r>
            <a:r>
              <a:rPr lang="en-GB" u="sng" dirty="0"/>
              <a:t>Flagships</a:t>
            </a:r>
            <a:r>
              <a:rPr lang="en-GB" dirty="0"/>
              <a:t>' supported under Horizon 2020 will continue to be supported under </a:t>
            </a:r>
            <a:r>
              <a:rPr lang="en-GB" dirty="0" smtClean="0"/>
              <a:t>Horizon Europe. </a:t>
            </a:r>
            <a:r>
              <a:rPr lang="en-GB" dirty="0"/>
              <a:t>As they present substantial analogies with missions, other 'FET flagships', if any, will be supported under this Framework Programme as missions geared towards future and emerging technologies.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324697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Horizon Europe will take a</a:t>
            </a:r>
            <a:r>
              <a:rPr lang="en-GB" b="1" dirty="0"/>
              <a:t> new and more impact-focussed </a:t>
            </a:r>
            <a:r>
              <a:rPr lang="en-GB" dirty="0"/>
              <a:t>approach</a:t>
            </a:r>
            <a:r>
              <a:rPr lang="en-GB" b="1" dirty="0"/>
              <a:t> to partnerships</a:t>
            </a:r>
            <a:r>
              <a:rPr lang="en-GB" dirty="0"/>
              <a:t>. </a:t>
            </a:r>
          </a:p>
          <a:p>
            <a:pPr algn="just"/>
            <a:r>
              <a:rPr lang="en-GB" dirty="0"/>
              <a:t>The new programme will take a more impact-focused and ambitious approach to partnerships. The currently complex and fragmented partnership landscape will be rationalised so that partnerships can continue in a simplified and more transparent form, reach out to a broader set of stakeholders and establish better links with EU and national policies. </a:t>
            </a:r>
          </a:p>
          <a:p>
            <a:pPr algn="just"/>
            <a:r>
              <a:rPr lang="en-GB" dirty="0" smtClean="0"/>
              <a:t>This </a:t>
            </a:r>
            <a:r>
              <a:rPr lang="en-GB" dirty="0"/>
              <a:t>approach aims at a consolidated and rationalised number of partnerships that avoid overlaps and duplication and that are better aligned with Union policy priorities.</a:t>
            </a:r>
          </a:p>
          <a:p>
            <a:endParaRPr lang="de-DE" dirty="0"/>
          </a:p>
          <a:p>
            <a:r>
              <a:rPr lang="de-DE" u="sng" dirty="0"/>
              <a:t>Key </a:t>
            </a:r>
            <a:r>
              <a:rPr lang="de-DE" u="sng" dirty="0" err="1"/>
              <a:t>features</a:t>
            </a:r>
            <a:r>
              <a:rPr lang="de-DE" u="sng" dirty="0"/>
              <a:t>:</a:t>
            </a:r>
          </a:p>
          <a:p>
            <a:endParaRPr lang="de-DE" dirty="0"/>
          </a:p>
          <a:p>
            <a:pPr fontAlgn="t">
              <a:spcBef>
                <a:spcPts val="0"/>
              </a:spcBef>
              <a:spcAft>
                <a:spcPts val="595"/>
              </a:spcAft>
              <a:buFontTx/>
              <a:buAutoNum type="arabicPeriod"/>
            </a:pPr>
            <a:r>
              <a:rPr lang="en-US" b="1" kern="0" dirty="0">
                <a:sym typeface="Wingdings" panose="05000000000000000000" pitchFamily="2" charset="2"/>
              </a:rPr>
              <a:t>Simple architecture and toolbox:</a:t>
            </a:r>
            <a:r>
              <a:rPr lang="en-US" kern="0" dirty="0">
                <a:sym typeface="Wingdings" panose="05000000000000000000" pitchFamily="2" charset="2"/>
              </a:rPr>
              <a:t> </a:t>
            </a:r>
            <a:r>
              <a:rPr lang="en-US" kern="0" dirty="0" err="1">
                <a:sym typeface="Wingdings" panose="05000000000000000000" pitchFamily="2" charset="2"/>
              </a:rPr>
              <a:t>Rationalising</a:t>
            </a:r>
            <a:r>
              <a:rPr lang="en-US" kern="0" dirty="0">
                <a:sym typeface="Wingdings" panose="05000000000000000000" pitchFamily="2" charset="2"/>
              </a:rPr>
              <a:t> the number of labels and instruments used and ensuring coherence and complementarity;</a:t>
            </a:r>
          </a:p>
          <a:p>
            <a:pPr fontAlgn="t">
              <a:spcBef>
                <a:spcPts val="0"/>
              </a:spcBef>
              <a:spcAft>
                <a:spcPts val="595"/>
              </a:spcAft>
              <a:buFontTx/>
              <a:buAutoNum type="arabicPeriod"/>
            </a:pPr>
            <a:r>
              <a:rPr lang="en-US" b="1" kern="0" dirty="0">
                <a:sym typeface="Wingdings" panose="05000000000000000000" pitchFamily="2" charset="2"/>
              </a:rPr>
              <a:t>Coherent life-cycle approach: </a:t>
            </a:r>
            <a:r>
              <a:rPr lang="en-US" kern="0" dirty="0">
                <a:sym typeface="Wingdings" panose="05000000000000000000" pitchFamily="2" charset="2"/>
              </a:rPr>
              <a:t>criteria framework, from their selection to implementation, monitoring, evaluation and phasing out;</a:t>
            </a:r>
          </a:p>
          <a:p>
            <a:pPr fontAlgn="t">
              <a:spcBef>
                <a:spcPts val="0"/>
              </a:spcBef>
              <a:spcAft>
                <a:spcPts val="595"/>
              </a:spcAft>
              <a:buFontTx/>
              <a:buAutoNum type="arabicPeriod"/>
            </a:pPr>
            <a:r>
              <a:rPr lang="en-US" b="1" kern="0" dirty="0">
                <a:sym typeface="Wingdings" panose="05000000000000000000" pitchFamily="2" charset="2"/>
              </a:rPr>
              <a:t>Strategic orientation: </a:t>
            </a:r>
            <a:r>
              <a:rPr lang="en-US" kern="0" dirty="0">
                <a:sym typeface="Wingdings" panose="05000000000000000000" pitchFamily="2" charset="2"/>
              </a:rPr>
              <a:t>Identification of new or renewed Partnerships is part of the Strategic Programming of Horizon </a:t>
            </a:r>
            <a:r>
              <a:rPr lang="en-US" kern="0" dirty="0" smtClean="0">
                <a:sym typeface="Wingdings" panose="05000000000000000000" pitchFamily="2" charset="2"/>
              </a:rPr>
              <a:t>Europe.</a:t>
            </a:r>
            <a:endParaRPr lang="en-US" kern="0" dirty="0">
              <a:sym typeface="Wingdings" panose="05000000000000000000" pitchFamily="2" charset="2"/>
            </a:endParaRPr>
          </a:p>
          <a:p>
            <a:endParaRPr lang="en-GB" b="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329247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104211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implementation of Horizon Europe will be steered by an inclusive and transparent </a:t>
            </a:r>
            <a:r>
              <a:rPr lang="en-GB" b="1" dirty="0"/>
              <a:t>strategic planning process </a:t>
            </a:r>
            <a:r>
              <a:rPr lang="en-GB" dirty="0"/>
              <a:t>of the R&amp;I activities that the programme will fund.</a:t>
            </a:r>
          </a:p>
          <a:p>
            <a:pPr algn="just"/>
            <a:r>
              <a:rPr lang="en-GB" dirty="0"/>
              <a:t>On the basis of stakeholder input, foresight, studies and other scientific evidence the Commission will draft a 'Strategic R&amp;I plan'. It will be the basis of extensive consultations and exchange with Member States, the European Parliament as appropriate and stakeholders about priorities (including missions) and the suitable form of implementation, in particular partnerships.</a:t>
            </a:r>
          </a:p>
          <a:p>
            <a:pPr algn="just"/>
            <a:r>
              <a:rPr lang="en-GB" dirty="0"/>
              <a:t>The strategic planning exercise will underpin the development of work programme content for all activities funded under Horizon Europe and ensure that all activities are coordinated in an effective manner. This includes the appropriate consideration of cross-cutting objectives like climate-mainstreaming, responsible research &amp; innovation, gender, SSH integration or international cooperation.</a:t>
            </a:r>
          </a:p>
          <a:p>
            <a:pPr algn="just"/>
            <a:r>
              <a:rPr lang="en-GB" dirty="0"/>
              <a:t>The strategic planning shall also act as a reference framework for R&amp;I support across the EU's budget enhancing synergies with other Union programmes. </a:t>
            </a:r>
          </a:p>
          <a:p>
            <a:pPr algn="just"/>
            <a:r>
              <a:rPr lang="en-GB" dirty="0"/>
              <a:t>It is expected to be instrumental in broadening the dialogue and enhancing the coordination of the Union’s and the Member States’ R&amp;I priorities with the aim of achieving more impact through greater complementarity and scale.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87854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For the next long-term EU budget 2021-2027, the Commission proposes "Horizon Europe", an ambitious €100 billion research and innovation programme. </a:t>
            </a:r>
          </a:p>
          <a:p>
            <a:pPr algn="just"/>
            <a:r>
              <a:rPr lang="en-GB" dirty="0"/>
              <a:t>Building on the achievements of previous programmes, Horizon Europe will boost the scientific, economic and societal impact of EU funding, ultimately increasing the prosperity and well-being of Europeans.</a:t>
            </a:r>
          </a:p>
          <a:p>
            <a:endParaRPr lang="de-DE" u="sng" dirty="0"/>
          </a:p>
          <a:p>
            <a:endParaRPr lang="de-DE" u="sng" dirty="0"/>
          </a:p>
          <a:p>
            <a:r>
              <a:rPr lang="en-GB" u="sng" dirty="0" smtClean="0"/>
              <a:t>Background Defence:</a:t>
            </a:r>
          </a:p>
          <a:p>
            <a:r>
              <a:rPr lang="en-GB" dirty="0" smtClean="0"/>
              <a:t>The Framework Programmes provides the legal base for a Specific Programme on defence research that is to be set up under the European Defence Fund. Consequently defence research will have an </a:t>
            </a:r>
            <a:r>
              <a:rPr lang="en-GB" b="1" u="sng" dirty="0" smtClean="0"/>
              <a:t>additional and separate budget </a:t>
            </a:r>
            <a:r>
              <a:rPr lang="en-GB" dirty="0" smtClean="0"/>
              <a:t>and will be </a:t>
            </a:r>
            <a:r>
              <a:rPr lang="en-GB" b="1" u="sng" dirty="0" smtClean="0"/>
              <a:t>implemented with specific and separate rules and procedures </a:t>
            </a:r>
            <a:r>
              <a:rPr lang="en-GB" dirty="0" smtClean="0"/>
              <a:t>under the European Defence Fund. [See Art. 5 of FP/</a:t>
            </a:r>
            <a:r>
              <a:rPr lang="en-GB" dirty="0" err="1" smtClean="0"/>
              <a:t>RfP</a:t>
            </a:r>
            <a:r>
              <a:rPr lang="en-GB" dirty="0" smtClean="0"/>
              <a:t>]</a:t>
            </a:r>
          </a:p>
          <a:p>
            <a:r>
              <a:rPr lang="en-GB" dirty="0" smtClean="0"/>
              <a:t>Synergies with the European Defence Fund will benefit civil and defence research. Unnecessary duplication will be excluded.</a:t>
            </a:r>
          </a:p>
          <a:p>
            <a:r>
              <a:rPr lang="en-GB" dirty="0"/>
              <a:t>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60149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dirty="0"/>
          </a:p>
        </p:txBody>
      </p:sp>
    </p:spTree>
    <p:extLst>
      <p:ext uri="{BB962C8B-B14F-4D97-AF65-F5344CB8AC3E}">
        <p14:creationId xmlns:p14="http://schemas.microsoft.com/office/powerpoint/2010/main" val="224226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3"/>
                </a:solidFill>
                <a:latin typeface="Arial" panose="020B0604020202020204" pitchFamily="34" charset="0"/>
                <a:cs typeface="Arial" panose="020B0604020202020204" pitchFamily="34" charset="0"/>
              </a:rPr>
              <a:t/>
            </a:r>
            <a:br>
              <a:rPr lang="en-GB" dirty="0">
                <a:solidFill>
                  <a:schemeClr val="accent3"/>
                </a:solidFill>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dirty="0"/>
          </a:p>
        </p:txBody>
      </p:sp>
      <p:sp>
        <p:nvSpPr>
          <p:cNvPr id="6" name="Rectangle 5"/>
          <p:cNvSpPr/>
          <p:nvPr/>
        </p:nvSpPr>
        <p:spPr>
          <a:xfrm>
            <a:off x="933418" y="5107335"/>
            <a:ext cx="4824536" cy="2899255"/>
          </a:xfrm>
          <a:prstGeom prst="rect">
            <a:avLst/>
          </a:prstGeom>
        </p:spPr>
        <p:txBody>
          <a:bodyPr wrap="square">
            <a:spAutoFit/>
          </a:bodyPr>
          <a:lstStyle/>
          <a:p>
            <a:pPr lvl="0" algn="just" eaLnBrk="0" hangingPunct="0">
              <a:spcBef>
                <a:spcPct val="30000"/>
              </a:spcBef>
            </a:pPr>
            <a:r>
              <a:rPr lang="en-GB" sz="1200" b="0" dirty="0">
                <a:solidFill>
                  <a:srgbClr val="000000"/>
                </a:solidFill>
                <a:latin typeface="Arial" charset="0"/>
              </a:rPr>
              <a:t>Investing in research and innovation is investing in Europe’s future. It helps us to compete globally and preserve our unique social model and European way of life. </a:t>
            </a:r>
          </a:p>
          <a:p>
            <a:pPr lvl="0" algn="just" eaLnBrk="0" hangingPunct="0">
              <a:spcBef>
                <a:spcPct val="30000"/>
              </a:spcBef>
            </a:pPr>
            <a:r>
              <a:rPr lang="en-GB" sz="1200" b="0" dirty="0">
                <a:solidFill>
                  <a:srgbClr val="000000"/>
                </a:solidFill>
                <a:latin typeface="Arial" charset="0"/>
              </a:rPr>
              <a:t>R&amp;I improves the daily lives of millions of people here in Europe and around the world, helping to solve some of our biggest societal and generational challenges. </a:t>
            </a:r>
          </a:p>
          <a:p>
            <a:pPr lvl="0" algn="just" eaLnBrk="0" hangingPunct="0">
              <a:spcBef>
                <a:spcPct val="30000"/>
              </a:spcBef>
            </a:pPr>
            <a:r>
              <a:rPr lang="en-GB" sz="1200" b="0" dirty="0">
                <a:solidFill>
                  <a:srgbClr val="000000"/>
                </a:solidFill>
                <a:latin typeface="Arial" panose="020B0604020202020204" pitchFamily="34" charset="0"/>
                <a:cs typeface="Arial" panose="020B0604020202020204" pitchFamily="34" charset="0"/>
              </a:rPr>
              <a:t>The Horizon Europe proposal significantly contributes to achieve the Commission's priorities and the global policy priorities.</a:t>
            </a:r>
          </a:p>
          <a:p>
            <a:pPr lvl="0" algn="just" eaLnBrk="0" hangingPunct="0">
              <a:spcBef>
                <a:spcPct val="30000"/>
              </a:spcBef>
            </a:pPr>
            <a:r>
              <a:rPr lang="en-GB" sz="1200" b="0" dirty="0">
                <a:solidFill>
                  <a:srgbClr val="000000"/>
                </a:solidFill>
                <a:latin typeface="Arial" panose="020B0604020202020204" pitchFamily="34" charset="0"/>
                <a:cs typeface="Arial" panose="020B0604020202020204" pitchFamily="34" charset="0"/>
              </a:rPr>
              <a:t>This includes foremost the Sustainable Development Goals as well as the climate objectives in line with the Union's commitment to implement the Paris Agreement.</a:t>
            </a:r>
          </a:p>
          <a:p>
            <a:pPr lvl="0" algn="just" eaLnBrk="0" hangingPunct="0">
              <a:spcBef>
                <a:spcPct val="30000"/>
              </a:spcBef>
            </a:pPr>
            <a:r>
              <a:rPr lang="en-GB" sz="1200" b="0" dirty="0">
                <a:solidFill>
                  <a:srgbClr val="000000"/>
                </a:solidFill>
                <a:latin typeface="Arial" panose="020B0604020202020204" pitchFamily="34" charset="0"/>
                <a:cs typeface="Arial" panose="020B0604020202020204" pitchFamily="34" charset="0"/>
              </a:rPr>
              <a:t>Regarding the latter the contribution expected from this programme is increased to 35% to reach the overall target of 25% of the Union expenditure.</a:t>
            </a:r>
          </a:p>
        </p:txBody>
      </p:sp>
    </p:spTree>
    <p:extLst>
      <p:ext uri="{BB962C8B-B14F-4D97-AF65-F5344CB8AC3E}">
        <p14:creationId xmlns:p14="http://schemas.microsoft.com/office/powerpoint/2010/main" val="197487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To address the challenges Europe is currently facing, the Union needs to invest in research and innovation. </a:t>
            </a:r>
          </a:p>
          <a:p>
            <a:pPr algn="just"/>
            <a:r>
              <a:rPr lang="en-GB" dirty="0"/>
              <a:t>Union-funded R&amp;I activities produce demonstrable benefits compared to national and regional  R&amp;I support: </a:t>
            </a:r>
          </a:p>
          <a:p>
            <a:pPr algn="just"/>
            <a:r>
              <a:rPr lang="en-GB" dirty="0"/>
              <a:t>Actions at Union level </a:t>
            </a:r>
            <a:r>
              <a:rPr lang="en-GB" dirty="0" smtClean="0"/>
              <a:t>enable </a:t>
            </a:r>
            <a:r>
              <a:rPr lang="en-GB" dirty="0"/>
              <a:t>trans-national collaboration and world-wide competition to ensure the best proposals are selected. This raises levels of excellence,  and it provides visibility for leading </a:t>
            </a:r>
            <a:r>
              <a:rPr lang="en-GB" dirty="0" smtClean="0"/>
              <a:t>R&amp;I. </a:t>
            </a:r>
            <a:r>
              <a:rPr lang="en-GB" dirty="0"/>
              <a:t>This also supports trans-national mobility and attracts the best talents.</a:t>
            </a:r>
          </a:p>
          <a:p>
            <a:pPr algn="just"/>
            <a:r>
              <a:rPr lang="en-GB" dirty="0"/>
              <a:t>A Union-level programme is best placed to take on high-risk and long-term R&amp;I. It can </a:t>
            </a:r>
            <a:r>
              <a:rPr lang="en-GB" dirty="0" smtClean="0"/>
              <a:t>thus generate </a:t>
            </a:r>
            <a:r>
              <a:rPr lang="en-GB" dirty="0"/>
              <a:t>a breadth of scope and economies of scale that could not otherwise be achieved.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dirty="0"/>
          </a:p>
        </p:txBody>
      </p:sp>
    </p:spTree>
    <p:extLst>
      <p:ext uri="{BB962C8B-B14F-4D97-AF65-F5344CB8AC3E}">
        <p14:creationId xmlns:p14="http://schemas.microsoft.com/office/powerpoint/2010/main" val="23228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68650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dirty="0" smtClean="0"/>
              <a:t>Horizon Europe is an evolution not revolution building on the extraordinary success of the current programme Horizon 2020.</a:t>
            </a:r>
          </a:p>
          <a:p>
            <a:pPr lvl="0" algn="just"/>
            <a:r>
              <a:rPr lang="en-GB" dirty="0" smtClean="0"/>
              <a:t>So Horizon Europe will keep the three pillar structure, be based on excellence and maintain the tested funding rules and procedure of Horizon 2020, but in a much simplified form.</a:t>
            </a:r>
          </a:p>
          <a:p>
            <a:pPr lvl="0"/>
            <a:endParaRPr lang="en-GB" dirty="0"/>
          </a:p>
          <a:p>
            <a:pPr lvl="0"/>
            <a:endParaRPr lang="en-GB" dirty="0"/>
          </a:p>
          <a:p>
            <a:pPr lvl="0"/>
            <a:endParaRPr lang="de-DE" dirty="0" smtClean="0"/>
          </a:p>
          <a:p>
            <a:pPr lvl="0"/>
            <a:endParaRPr lang="de-DE" dirty="0"/>
          </a:p>
          <a:p>
            <a:pPr lvl="0"/>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25160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proposed budget of €100 billion will make Horizon Europe the biggest EU research and innovation programme ever.</a:t>
            </a:r>
          </a:p>
          <a:p>
            <a:pPr lvl="0"/>
            <a:r>
              <a:rPr lang="en-GB" dirty="0"/>
              <a:t>It is one of the few parts of the EU budget that the Commission proposes to increase. This increase to the current programme is 50% when taking into account the EU of 27 Member States.</a:t>
            </a:r>
          </a:p>
          <a:p>
            <a:pPr lvl="0"/>
            <a:r>
              <a:rPr lang="en-GB" dirty="0"/>
              <a:t>The proposed €100 billion for 2021-2027 includes €2.4 billion for the </a:t>
            </a:r>
            <a:r>
              <a:rPr lang="en-GB" dirty="0" err="1"/>
              <a:t>Euratom</a:t>
            </a:r>
            <a:r>
              <a:rPr lang="en-GB" dirty="0"/>
              <a:t> research and training programme. </a:t>
            </a:r>
          </a:p>
          <a:p>
            <a:pPr lvl="0"/>
            <a:r>
              <a:rPr lang="en-GB" dirty="0"/>
              <a:t>€3.5 billion will be allocated under the </a:t>
            </a:r>
            <a:r>
              <a:rPr lang="en-GB" dirty="0" err="1"/>
              <a:t>InvestEU</a:t>
            </a:r>
            <a:r>
              <a:rPr lang="en-GB" dirty="0"/>
              <a:t> Fund. The innovation window of </a:t>
            </a:r>
            <a:r>
              <a:rPr lang="en-GB" dirty="0" err="1"/>
              <a:t>InvestEU</a:t>
            </a:r>
            <a:r>
              <a:rPr lang="en-GB" dirty="0"/>
              <a:t> will provide loans, guarantees, equity and other market-based instruments in the order of € 11,5 billion to mobilise public and private investment in research and innovation.</a:t>
            </a:r>
          </a:p>
          <a:p>
            <a:pPr lvl="0"/>
            <a:r>
              <a:rPr lang="de-DE" dirty="0"/>
              <a:t>[</a:t>
            </a:r>
            <a:r>
              <a:rPr lang="de-DE" dirty="0" err="1"/>
              <a:t>Hence</a:t>
            </a:r>
            <a:r>
              <a:rPr lang="de-DE" dirty="0"/>
              <a:t> </a:t>
            </a:r>
            <a:r>
              <a:rPr lang="de-DE" dirty="0" err="1"/>
              <a:t>the</a:t>
            </a:r>
            <a:r>
              <a:rPr lang="de-DE" dirty="0"/>
              <a:t> </a:t>
            </a:r>
            <a:r>
              <a:rPr lang="de-DE" dirty="0" err="1"/>
              <a:t>financial</a:t>
            </a:r>
            <a:r>
              <a:rPr lang="de-DE" dirty="0"/>
              <a:t> </a:t>
            </a:r>
            <a:r>
              <a:rPr lang="de-DE" dirty="0" err="1"/>
              <a:t>envelope</a:t>
            </a:r>
            <a:r>
              <a:rPr lang="de-DE" dirty="0"/>
              <a:t> </a:t>
            </a:r>
            <a:r>
              <a:rPr lang="de-DE" dirty="0" err="1"/>
              <a:t>for</a:t>
            </a:r>
            <a:r>
              <a:rPr lang="de-DE" dirty="0"/>
              <a:t> </a:t>
            </a:r>
            <a:r>
              <a:rPr lang="de-DE" dirty="0" err="1"/>
              <a:t>implementing</a:t>
            </a:r>
            <a:r>
              <a:rPr lang="de-DE" dirty="0"/>
              <a:t> </a:t>
            </a:r>
            <a:r>
              <a:rPr lang="de-DE" dirty="0" err="1"/>
              <a:t>Horizon</a:t>
            </a:r>
            <a:r>
              <a:rPr lang="de-DE" dirty="0"/>
              <a:t> Europe will </a:t>
            </a:r>
            <a:r>
              <a:rPr lang="de-DE" dirty="0" err="1"/>
              <a:t>be</a:t>
            </a:r>
            <a:r>
              <a:rPr lang="de-DE" dirty="0"/>
              <a:t> €94.1 </a:t>
            </a:r>
            <a:r>
              <a:rPr lang="de-DE" dirty="0" err="1"/>
              <a:t>billion</a:t>
            </a:r>
            <a:r>
              <a:rPr lang="de-DE" dirty="0"/>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145703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96" y="4775362"/>
            <a:ext cx="5548267" cy="4467225"/>
          </a:xfrm>
        </p:spPr>
        <p:txBody>
          <a:bodyPr/>
          <a:lstStyle/>
          <a:p>
            <a:pPr lvl="0" algn="just"/>
            <a:r>
              <a:rPr lang="en-GB" dirty="0"/>
              <a:t>The second pillar focuses on </a:t>
            </a:r>
            <a:r>
              <a:rPr lang="en-GB" b="1" dirty="0"/>
              <a:t>Global Challenges and Industrial Competiveness. </a:t>
            </a:r>
            <a:r>
              <a:rPr lang="en-GB" dirty="0"/>
              <a:t>With</a:t>
            </a:r>
            <a:r>
              <a:rPr lang="en-GB" b="1" dirty="0"/>
              <a:t> </a:t>
            </a:r>
            <a:r>
              <a:rPr lang="en-GB" dirty="0"/>
              <a:t>a proposed budget of </a:t>
            </a:r>
            <a:r>
              <a:rPr lang="en-GB" dirty="0" smtClean="0"/>
              <a:t>€ 52.7 </a:t>
            </a:r>
            <a:r>
              <a:rPr lang="en-GB" dirty="0"/>
              <a:t>billion, it's designed to </a:t>
            </a:r>
            <a:r>
              <a:rPr lang="en-GB" dirty="0" smtClean="0"/>
              <a:t>fund research </a:t>
            </a:r>
            <a:r>
              <a:rPr lang="en-GB" dirty="0"/>
              <a:t>and innovation tackling societal challenges and reinforce technological and industrial capacities.</a:t>
            </a:r>
          </a:p>
          <a:p>
            <a:pPr lvl="0" algn="just"/>
            <a:r>
              <a:rPr lang="en-GB" dirty="0"/>
              <a:t>This pillar contains five clusters that address the full spectrum of global </a:t>
            </a:r>
            <a:r>
              <a:rPr lang="en-GB" b="1" dirty="0"/>
              <a:t>challenges</a:t>
            </a:r>
            <a:r>
              <a:rPr lang="en-GB" dirty="0"/>
              <a:t>: Health, Inclusive and Secure Society, Digital and Industry, Climate, Energy and Mobility, as well as Food and Natural Resources.</a:t>
            </a:r>
          </a:p>
          <a:p>
            <a:pPr lvl="0" algn="just">
              <a:spcAft>
                <a:spcPts val="600"/>
              </a:spcAft>
            </a:pPr>
            <a:r>
              <a:rPr lang="en-GB" dirty="0"/>
              <a:t>The integration in clusters is designed to incentivise a systemic approach with cross-disciplinary, cross-sectoral, cross-policy and international collaboration, thereby achieving higher impact and better seizing the innovation potential that is often greatest at the intersection of disciplines and sectors. </a:t>
            </a:r>
            <a:br>
              <a:rPr lang="en-GB" dirty="0"/>
            </a:br>
            <a:r>
              <a:rPr lang="en-GB" dirty="0" smtClean="0"/>
              <a:t>Here </a:t>
            </a:r>
            <a:r>
              <a:rPr lang="en-GB" dirty="0"/>
              <a:t>we also introduce an important novelty of Horizon Europe: </a:t>
            </a:r>
            <a:r>
              <a:rPr lang="en-GB" dirty="0" smtClean="0"/>
              <a:t>the research </a:t>
            </a:r>
            <a:r>
              <a:rPr lang="en-GB" dirty="0"/>
              <a:t>and innovation </a:t>
            </a:r>
            <a:r>
              <a:rPr lang="en-GB" b="1" dirty="0" smtClean="0"/>
              <a:t>missions </a:t>
            </a:r>
            <a:r>
              <a:rPr lang="en-GB" dirty="0" smtClean="0"/>
              <a:t>(see section 'What is new'). </a:t>
            </a:r>
          </a:p>
          <a:p>
            <a:pPr lvl="0" algn="just">
              <a:spcAft>
                <a:spcPts val="600"/>
              </a:spcAft>
            </a:pPr>
            <a:r>
              <a:rPr lang="en-GB" dirty="0" smtClean="0"/>
              <a:t>As </a:t>
            </a:r>
            <a:r>
              <a:rPr lang="en-GB" dirty="0"/>
              <a:t>part of this pillar, Horizon Europe will also fund activities pursued by the Joint Research Centre, which supports EU and national policymakers with independent scientific evidence and technical support. </a:t>
            </a:r>
          </a:p>
          <a:p>
            <a:r>
              <a:rPr lang="en-GB" dirty="0"/>
              <a:t> </a:t>
            </a:r>
            <a:r>
              <a:rPr lang="de-DE" u="sng" dirty="0" smtClean="0"/>
              <a:t>Areas </a:t>
            </a:r>
            <a:r>
              <a:rPr lang="de-DE" u="sng" dirty="0" err="1"/>
              <a:t>of</a:t>
            </a:r>
            <a:r>
              <a:rPr lang="de-DE" u="sng" dirty="0"/>
              <a:t> </a:t>
            </a:r>
            <a:r>
              <a:rPr lang="de-DE" u="sng" dirty="0" err="1"/>
              <a:t>intervention</a:t>
            </a:r>
            <a:r>
              <a:rPr lang="de-DE" u="sng" dirty="0"/>
              <a:t> per </a:t>
            </a:r>
            <a:r>
              <a:rPr lang="de-DE" u="sng" dirty="0" err="1" smtClean="0"/>
              <a:t>cluster</a:t>
            </a:r>
            <a:r>
              <a:rPr lang="de-DE" u="sng" dirty="0"/>
              <a:t>:</a:t>
            </a:r>
            <a:endParaRPr lang="en-GB" dirty="0"/>
          </a:p>
          <a:p>
            <a:pPr eaLnBrk="1" fontAlgn="ctr" hangingPunct="1"/>
            <a:r>
              <a:rPr lang="en-GB" sz="1100" dirty="0"/>
              <a:t>HEALTH: Health throughout the life course; Environmental and social health determinants; Non-communicable and rare diseases; Infectious diseases; Tools, technologies and digital solutions for health and care; Health care </a:t>
            </a:r>
            <a:r>
              <a:rPr lang="en-GB" sz="1100" dirty="0" smtClean="0"/>
              <a:t>systems</a:t>
            </a:r>
            <a:endParaRPr lang="en-GB" sz="1100" dirty="0"/>
          </a:p>
          <a:p>
            <a:pPr eaLnBrk="1" fontAlgn="ctr" hangingPunct="1"/>
            <a:r>
              <a:rPr lang="en-US" sz="1100" dirty="0"/>
              <a:t>INCLUSE AND SECURE SOCIETIES: Democracy; Cultural heritage; Social and economic transformations; Disaster-resilient societies; Protection and Security; Cybersecurity</a:t>
            </a:r>
            <a:endParaRPr lang="en-GB" sz="1100" dirty="0"/>
          </a:p>
          <a:p>
            <a:pPr eaLnBrk="1" fontAlgn="auto" hangingPunct="1"/>
            <a:r>
              <a:rPr lang="en-GB" sz="1100" dirty="0"/>
              <a:t>DIGITAL AND INDUSTRY: Manufacturing technologies; </a:t>
            </a:r>
            <a:r>
              <a:rPr lang="en-GB" sz="1100" dirty="0" smtClean="0"/>
              <a:t>Key digital </a:t>
            </a:r>
            <a:r>
              <a:rPr lang="en-GB" sz="1100" dirty="0"/>
              <a:t>technologies; Advanced materials; Artificial intelligence and robotics; Next generation internet; </a:t>
            </a:r>
            <a:r>
              <a:rPr lang="en-GB" sz="1100" dirty="0" smtClean="0"/>
              <a:t>Advanced computing </a:t>
            </a:r>
            <a:r>
              <a:rPr lang="en-GB" sz="1100" dirty="0"/>
              <a:t>and Big Data; Circular industries; Low carbon and clean industry; Space</a:t>
            </a:r>
          </a:p>
          <a:p>
            <a:pPr eaLnBrk="1" fontAlgn="auto" hangingPunct="1"/>
            <a:r>
              <a:rPr lang="en-GB" sz="1100" dirty="0"/>
              <a:t>CLIMATE, ENERGY AND MOBILITY: Climate science and solutions; Energy supply; Energy systems and grids; Buildings and industrial facilities in energy transition; Communities and cities; Industrial competitiveness in transport; Clean transport and mobility; Smart mobility; Energy storage</a:t>
            </a:r>
          </a:p>
          <a:p>
            <a:pPr eaLnBrk="1" fontAlgn="auto" hangingPunct="1"/>
            <a:r>
              <a:rPr lang="en-GB" sz="1100" dirty="0"/>
              <a:t>FOOD AND NATURAL RESOURCES: Environmental observation; Biodiversity and natural capital; Agriculture, forestry and rural areas; Sea and oceans; Food systems; Bio-based innovation systems; Circular systems</a:t>
            </a:r>
          </a:p>
          <a:p>
            <a:endParaRPr lang="en-GB" dirty="0"/>
          </a:p>
          <a:p>
            <a:endParaRPr lang="en-GB" dirty="0"/>
          </a:p>
          <a:p>
            <a:endParaRPr lang="en-GB" dirty="0" smtClean="0"/>
          </a:p>
          <a:p>
            <a:endParaRPr lang="en-GB" dirty="0"/>
          </a:p>
          <a:p>
            <a:endParaRPr lang="en-GB" dirty="0" smtClean="0"/>
          </a:p>
          <a:p>
            <a:endParaRPr lang="en-GB" dirty="0"/>
          </a:p>
          <a:p>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4206813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4173092" y="6388471"/>
            <a:ext cx="846055"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051720"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a:xfrm>
            <a:off x="358914" y="2624386"/>
            <a:ext cx="3960440" cy="400110"/>
          </a:xfrm>
          <a:prstGeom prst="rect">
            <a:avLst/>
          </a:prstGeom>
          <a:noFill/>
        </p:spPr>
        <p:txBody>
          <a:bodyPr wrap="square" rtlCol="0">
            <a:spAutoFit/>
          </a:bodyPr>
          <a:lstStyle/>
          <a:p>
            <a:r>
              <a:rPr lang="en-US" sz="2000" b="0" dirty="0">
                <a:solidFill>
                  <a:schemeClr val="accent6"/>
                </a:solidFill>
              </a:rPr>
              <a:t>Commission proposal for</a:t>
            </a:r>
            <a:endParaRPr lang="en-GB" sz="2000" b="0" dirty="0" err="1" smtClean="0">
              <a:solidFill>
                <a:schemeClr val="accent6"/>
              </a:solidFill>
            </a:endParaRPr>
          </a:p>
        </p:txBody>
      </p:sp>
      <p:sp>
        <p:nvSpPr>
          <p:cNvPr id="15" name="TextBox 14"/>
          <p:cNvSpPr txBox="1"/>
          <p:nvPr userDrawn="1"/>
        </p:nvSpPr>
        <p:spPr>
          <a:xfrm>
            <a:off x="361627" y="3645024"/>
            <a:ext cx="4657519" cy="553998"/>
          </a:xfrm>
          <a:prstGeom prst="rect">
            <a:avLst/>
          </a:prstGeom>
          <a:noFill/>
        </p:spPr>
        <p:txBody>
          <a:bodyPr wrap="square" rtlCol="0">
            <a:spAutoFit/>
          </a:bodyPr>
          <a:lstStyle/>
          <a:p>
            <a:r>
              <a:rPr lang="en-US" sz="1500" dirty="0">
                <a:solidFill>
                  <a:srgbClr val="00B0F0"/>
                </a:solidFill>
                <a:latin typeface="+mn-lt"/>
              </a:rPr>
              <a:t>THE NEXT EU RESEARCH &amp; INNOVATION  </a:t>
            </a:r>
            <a:r>
              <a:rPr lang="en-US" sz="1500" dirty="0" smtClean="0">
                <a:solidFill>
                  <a:srgbClr val="00B0F0"/>
                </a:solidFill>
                <a:latin typeface="+mn-lt"/>
              </a:rPr>
              <a:t>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367913" y="5351661"/>
            <a:ext cx="4914642"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355802" y="2892670"/>
            <a:ext cx="4319711"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370664" y="5843364"/>
            <a:ext cx="4914642"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021288"/>
            <a:ext cx="2243137" cy="5969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9144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3745335" y="4888209"/>
            <a:ext cx="5074815"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234460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99392"/>
            <a:ext cx="9143184" cy="6858000"/>
          </a:xfrm>
          <a:prstGeom prst="rect">
            <a:avLst/>
          </a:prstGeom>
        </p:spPr>
      </p:pic>
      <p:sp>
        <p:nvSpPr>
          <p:cNvPr id="3" name="Rectangle 2"/>
          <p:cNvSpPr/>
          <p:nvPr userDrawn="1"/>
        </p:nvSpPr>
        <p:spPr>
          <a:xfrm>
            <a:off x="0" y="5805264"/>
            <a:ext cx="9143592"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3611513" y="548680"/>
            <a:ext cx="2304256" cy="1600050"/>
          </a:xfrm>
          <a:prstGeom prst="rect">
            <a:avLst/>
          </a:prstGeom>
          <a:noFill/>
          <a:ln w="9525">
            <a:noFill/>
            <a:miter lim="800000"/>
            <a:headEnd/>
            <a:tailEnd/>
          </a:ln>
        </p:spPr>
      </p:pic>
    </p:spTree>
    <p:extLst>
      <p:ext uri="{BB962C8B-B14F-4D97-AF65-F5344CB8AC3E}">
        <p14:creationId xmlns:p14="http://schemas.microsoft.com/office/powerpoint/2010/main" val="87610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8" r:id="rId3"/>
    <p:sldLayoutId id="2147483754" r:id="rId4"/>
    <p:sldLayoutId id="2147483755" r:id="rId5"/>
  </p:sldLayoutIdLst>
  <p:timing>
    <p:tnLst>
      <p:par>
        <p:cTn id="1" dur="indefinite" restart="never" nodeType="tmRoot"/>
      </p:par>
    </p:tnLst>
  </p:timing>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un.org/sustainabledevelopment/sustainable-development-goal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fr-BE" dirty="0" smtClean="0"/>
              <a:t>Jean-</a:t>
            </a:r>
            <a:r>
              <a:rPr lang="fr-BE" dirty="0" err="1" smtClean="0"/>
              <a:t>Eric</a:t>
            </a:r>
            <a:r>
              <a:rPr lang="fr-BE" dirty="0" smtClean="0"/>
              <a:t> Paquet</a:t>
            </a:r>
            <a:endParaRPr lang="en-GB" dirty="0"/>
          </a:p>
        </p:txBody>
      </p:sp>
      <p:sp>
        <p:nvSpPr>
          <p:cNvPr id="10" name="Text Placeholder 9"/>
          <p:cNvSpPr>
            <a:spLocks noGrp="1"/>
          </p:cNvSpPr>
          <p:nvPr>
            <p:ph type="body" sz="quarter" idx="11"/>
          </p:nvPr>
        </p:nvSpPr>
        <p:spPr/>
        <p:txBody>
          <a:bodyPr/>
          <a:lstStyle/>
          <a:p>
            <a:r>
              <a:rPr lang="fr-BE" smtClean="0"/>
              <a:t>DG RTD</a:t>
            </a:r>
            <a:endParaRPr lang="en-GB" dirty="0"/>
          </a:p>
        </p:txBody>
      </p:sp>
      <p:sp>
        <p:nvSpPr>
          <p:cNvPr id="11" name="Text Placeholder 10"/>
          <p:cNvSpPr>
            <a:spLocks noGrp="1"/>
          </p:cNvSpPr>
          <p:nvPr>
            <p:ph type="body" sz="quarter" idx="12"/>
          </p:nvPr>
        </p:nvSpPr>
        <p:spPr/>
        <p:txBody>
          <a:bodyPr/>
          <a:lstStyle/>
          <a:p>
            <a:r>
              <a:rPr lang="fr-BE" smtClean="0"/>
              <a:t>14 February 2019</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120" y="548680"/>
            <a:ext cx="8388360" cy="720081"/>
          </a:xfrm>
          <a:prstGeom prst="rect">
            <a:avLst/>
          </a:prstGeom>
        </p:spPr>
        <p:txBody>
          <a:bodyPr/>
          <a:lstStyle/>
          <a:p>
            <a:pPr marL="0" indent="0"/>
            <a:r>
              <a:rPr lang="en-US" sz="2800" dirty="0">
                <a:solidFill>
                  <a:schemeClr val="accent6"/>
                </a:solidFill>
                <a:latin typeface="+mn-lt"/>
                <a:ea typeface="MS Gothic" charset="-128"/>
              </a:rPr>
              <a:t>Strengthening the European Research Area: </a:t>
            </a:r>
            <a:r>
              <a:rPr lang="en-US" sz="2600" b="0" dirty="0" err="1">
                <a:solidFill>
                  <a:schemeClr val="accent2">
                    <a:lumMod val="50000"/>
                  </a:schemeClr>
                </a:solidFill>
                <a:latin typeface="+mn-lt"/>
                <a:ea typeface="MS Gothic" charset="-128"/>
              </a:rPr>
              <a:t>o</a:t>
            </a:r>
            <a:r>
              <a:rPr lang="en-US" sz="2600" b="0" dirty="0" err="1" smtClean="0">
                <a:solidFill>
                  <a:schemeClr val="accent2">
                    <a:lumMod val="50000"/>
                  </a:schemeClr>
                </a:solidFill>
                <a:latin typeface="+mn-lt"/>
                <a:ea typeface="MS Gothic" charset="-128"/>
              </a:rPr>
              <a:t>ptimising</a:t>
            </a:r>
            <a:r>
              <a:rPr lang="en-US" sz="2600" b="0" dirty="0" smtClean="0">
                <a:solidFill>
                  <a:schemeClr val="accent2">
                    <a:lumMod val="50000"/>
                  </a:schemeClr>
                </a:solidFill>
                <a:latin typeface="+mn-lt"/>
                <a:ea typeface="MS Gothic" charset="-128"/>
              </a:rPr>
              <a:t> </a:t>
            </a:r>
            <a:r>
              <a:rPr lang="en-US" sz="2600" b="0" dirty="0">
                <a:solidFill>
                  <a:schemeClr val="accent2">
                    <a:lumMod val="50000"/>
                  </a:schemeClr>
                </a:solidFill>
                <a:latin typeface="+mn-lt"/>
                <a:ea typeface="MS Gothic" charset="-128"/>
              </a:rPr>
              <a:t>strengths &amp; potential for </a:t>
            </a:r>
            <a:r>
              <a:rPr lang="en-US" sz="2600" b="0" dirty="0" smtClean="0">
                <a:solidFill>
                  <a:schemeClr val="accent2">
                    <a:lumMod val="50000"/>
                  </a:schemeClr>
                </a:solidFill>
                <a:latin typeface="+mn-lt"/>
                <a:ea typeface="MS Gothic" charset="-128"/>
              </a:rPr>
              <a:t>a </a:t>
            </a:r>
            <a:r>
              <a:rPr lang="en-US" sz="2600" b="0" dirty="0">
                <a:solidFill>
                  <a:schemeClr val="accent2">
                    <a:lumMod val="50000"/>
                  </a:schemeClr>
                </a:solidFill>
                <a:latin typeface="+mn-lt"/>
                <a:ea typeface="MS Gothic" charset="-128"/>
              </a:rPr>
              <a:t>more </a:t>
            </a:r>
            <a:r>
              <a:rPr lang="en-US" sz="2600" b="0" dirty="0" smtClean="0">
                <a:solidFill>
                  <a:schemeClr val="accent2">
                    <a:lumMod val="50000"/>
                  </a:schemeClr>
                </a:solidFill>
                <a:latin typeface="+mn-lt"/>
                <a:ea typeface="MS Gothic" charset="-128"/>
              </a:rPr>
              <a:t/>
            </a:r>
            <a:br>
              <a:rPr lang="en-US" sz="2600" b="0" dirty="0" smtClean="0">
                <a:solidFill>
                  <a:schemeClr val="accent2">
                    <a:lumMod val="50000"/>
                  </a:schemeClr>
                </a:solidFill>
                <a:latin typeface="+mn-lt"/>
                <a:ea typeface="MS Gothic" charset="-128"/>
              </a:rPr>
            </a:br>
            <a:r>
              <a:rPr lang="en-US" sz="2600" b="0" dirty="0" smtClean="0">
                <a:solidFill>
                  <a:schemeClr val="accent2">
                    <a:lumMod val="50000"/>
                  </a:schemeClr>
                </a:solidFill>
                <a:latin typeface="+mn-lt"/>
                <a:ea typeface="MS Gothic" charset="-128"/>
              </a:rPr>
              <a:t>innovative </a:t>
            </a:r>
            <a:r>
              <a:rPr lang="en-US" sz="2600" b="0" dirty="0">
                <a:solidFill>
                  <a:schemeClr val="accent2">
                    <a:lumMod val="50000"/>
                  </a:schemeClr>
                </a:solidFill>
                <a:latin typeface="+mn-lt"/>
                <a:ea typeface="MS Gothic" charset="-128"/>
              </a:rPr>
              <a:t>Europe </a:t>
            </a:r>
            <a:r>
              <a:rPr lang="en-US" sz="2800" dirty="0">
                <a:solidFill>
                  <a:schemeClr val="accent2">
                    <a:lumMod val="50000"/>
                  </a:schemeClr>
                </a:solidFill>
                <a:latin typeface="Verdana"/>
                <a:ea typeface="MS Gothic" charset="-128"/>
              </a:rPr>
              <a:t/>
            </a:r>
            <a:br>
              <a:rPr lang="en-US" sz="2800" dirty="0">
                <a:solidFill>
                  <a:schemeClr val="accent2">
                    <a:lumMod val="50000"/>
                  </a:schemeClr>
                </a:solidFill>
                <a:latin typeface="Verdana"/>
                <a:ea typeface="MS Gothic" charset="-128"/>
              </a:rPr>
            </a:br>
            <a:r>
              <a:rPr lang="en-US" sz="3200" dirty="0">
                <a:solidFill>
                  <a:srgbClr val="404A52"/>
                </a:solidFill>
                <a:latin typeface="Verdana"/>
                <a:ea typeface="MS Gothic" charset="-128"/>
              </a:rPr>
              <a:t/>
            </a:r>
            <a:br>
              <a:rPr lang="en-US" sz="3200" dirty="0">
                <a:solidFill>
                  <a:srgbClr val="404A52"/>
                </a:solidFill>
                <a:latin typeface="Verdana"/>
                <a:ea typeface="MS Gothic" charset="-128"/>
              </a:rPr>
            </a:br>
            <a:endParaRPr lang="en-GB" dirty="0">
              <a:solidFill>
                <a:schemeClr val="accent2">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501832" y="1940563"/>
            <a:ext cx="3312368" cy="3400931"/>
          </a:xfrm>
          <a:prstGeom prst="rect">
            <a:avLst/>
          </a:prstGeom>
        </p:spPr>
        <p:txBody>
          <a:bodyPr wrap="square">
            <a:spAutoFit/>
          </a:bodyPr>
          <a:lstStyle/>
          <a:p>
            <a:pPr lvl="0">
              <a:spcBef>
                <a:spcPct val="20000"/>
              </a:spcBef>
              <a:spcAft>
                <a:spcPts val="600"/>
              </a:spcAft>
              <a:buClr>
                <a:srgbClr val="FFFFFF"/>
              </a:buClr>
            </a:pPr>
            <a:r>
              <a:rPr lang="en-GB" sz="2400" kern="0" dirty="0">
                <a:solidFill>
                  <a:schemeClr val="accent6"/>
                </a:solidFill>
                <a:latin typeface="Arial" panose="020B0604020202020204" pitchFamily="34" charset="0"/>
                <a:cs typeface="Arial" panose="020B0604020202020204" pitchFamily="34" charset="0"/>
              </a:rPr>
              <a:t>Sharing Excellence</a:t>
            </a:r>
          </a:p>
          <a:p>
            <a:pPr marL="265113" lvl="0" indent="-265113">
              <a:spcBef>
                <a:spcPct val="20000"/>
              </a:spcBef>
              <a:spcAft>
                <a:spcPts val="12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Teaming </a:t>
            </a:r>
            <a:r>
              <a:rPr lang="en-GB" sz="2000" b="0" kern="0" dirty="0" smtClean="0">
                <a:solidFill>
                  <a:srgbClr val="878685">
                    <a:lumMod val="50000"/>
                  </a:srgbClr>
                </a:solidFill>
                <a:latin typeface="Arial" panose="020B0604020202020204" pitchFamily="34" charset="0"/>
                <a:cs typeface="Arial" panose="020B0604020202020204" pitchFamily="34" charset="0"/>
              </a:rPr>
              <a:t/>
            </a:r>
            <a:br>
              <a:rPr lang="en-GB" sz="2000" b="0" kern="0" dirty="0" smtClean="0">
                <a:solidFill>
                  <a:srgbClr val="878685">
                    <a:lumMod val="50000"/>
                  </a:srgbClr>
                </a:solidFill>
                <a:latin typeface="Arial" panose="020B0604020202020204" pitchFamily="34" charset="0"/>
                <a:cs typeface="Arial" panose="020B0604020202020204" pitchFamily="34" charset="0"/>
              </a:rPr>
            </a:br>
            <a:r>
              <a:rPr lang="en-GB" sz="2000" b="0" kern="0" dirty="0" smtClean="0">
                <a:solidFill>
                  <a:srgbClr val="878685">
                    <a:lumMod val="50000"/>
                  </a:srgbClr>
                </a:solidFill>
                <a:latin typeface="Arial" panose="020B0604020202020204" pitchFamily="34" charset="0"/>
                <a:cs typeface="Arial" panose="020B0604020202020204" pitchFamily="34" charset="0"/>
              </a:rPr>
              <a:t>(</a:t>
            </a:r>
            <a:r>
              <a:rPr lang="en-GB" sz="2000" b="0" kern="0" dirty="0">
                <a:solidFill>
                  <a:srgbClr val="878685">
                    <a:lumMod val="50000"/>
                  </a:srgbClr>
                </a:solidFill>
                <a:latin typeface="Arial" panose="020B0604020202020204" pitchFamily="34" charset="0"/>
                <a:cs typeface="Arial" panose="020B0604020202020204" pitchFamily="34" charset="0"/>
              </a:rPr>
              <a:t>institution building) </a:t>
            </a:r>
          </a:p>
          <a:p>
            <a:pPr marL="265113" lvl="0" indent="-265113">
              <a:spcBef>
                <a:spcPct val="20000"/>
              </a:spcBef>
              <a:spcAft>
                <a:spcPts val="12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Twinning </a:t>
            </a:r>
            <a:r>
              <a:rPr lang="en-GB" sz="2000" b="0" kern="0" dirty="0" smtClean="0">
                <a:solidFill>
                  <a:srgbClr val="878685">
                    <a:lumMod val="50000"/>
                  </a:srgbClr>
                </a:solidFill>
                <a:latin typeface="Arial" panose="020B0604020202020204" pitchFamily="34" charset="0"/>
                <a:cs typeface="Arial" panose="020B0604020202020204" pitchFamily="34" charset="0"/>
              </a:rPr>
              <a:t/>
            </a:r>
            <a:br>
              <a:rPr lang="en-GB" sz="2000" b="0" kern="0" dirty="0" smtClean="0">
                <a:solidFill>
                  <a:srgbClr val="878685">
                    <a:lumMod val="50000"/>
                  </a:srgbClr>
                </a:solidFill>
                <a:latin typeface="Arial" panose="020B0604020202020204" pitchFamily="34" charset="0"/>
                <a:cs typeface="Arial" panose="020B0604020202020204" pitchFamily="34" charset="0"/>
              </a:rPr>
            </a:br>
            <a:r>
              <a:rPr lang="en-GB" sz="2000" b="0" kern="0" dirty="0" smtClean="0">
                <a:solidFill>
                  <a:srgbClr val="878685">
                    <a:lumMod val="50000"/>
                  </a:srgbClr>
                </a:solidFill>
                <a:latin typeface="Arial" panose="020B0604020202020204" pitchFamily="34" charset="0"/>
                <a:cs typeface="Arial" panose="020B0604020202020204" pitchFamily="34" charset="0"/>
              </a:rPr>
              <a:t>(</a:t>
            </a:r>
            <a:r>
              <a:rPr lang="en-GB" sz="2000" b="0" kern="0" dirty="0">
                <a:solidFill>
                  <a:srgbClr val="878685">
                    <a:lumMod val="50000"/>
                  </a:srgbClr>
                </a:solidFill>
                <a:latin typeface="Arial" panose="020B0604020202020204" pitchFamily="34" charset="0"/>
                <a:cs typeface="Arial" panose="020B0604020202020204" pitchFamily="34" charset="0"/>
              </a:rPr>
              <a:t>institutional networking)</a:t>
            </a:r>
          </a:p>
          <a:p>
            <a:pPr marL="265113" lvl="0" indent="-265113">
              <a:spcBef>
                <a:spcPct val="20000"/>
              </a:spcBef>
              <a:spcAft>
                <a:spcPts val="12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ERA Chairs bringing excellence to institutions</a:t>
            </a:r>
          </a:p>
          <a:p>
            <a:pPr marL="265113" lvl="0" indent="-265113">
              <a:spcBef>
                <a:spcPct val="20000"/>
              </a:spcBef>
              <a:spcAft>
                <a:spcPts val="1200"/>
              </a:spcAft>
              <a:buClr>
                <a:srgbClr val="FBC400"/>
              </a:buClr>
              <a:buFont typeface="Wingdings" panose="05000000000000000000" pitchFamily="2" charset="2"/>
              <a:buChar char="§"/>
            </a:pPr>
            <a:r>
              <a:rPr lang="de-DE" sz="2000" b="0" kern="0" dirty="0" smtClean="0">
                <a:solidFill>
                  <a:srgbClr val="878685">
                    <a:lumMod val="50000"/>
                  </a:srgbClr>
                </a:solidFill>
                <a:latin typeface="Arial" panose="020B0604020202020204" pitchFamily="34" charset="0"/>
                <a:cs typeface="Arial" panose="020B0604020202020204" pitchFamily="34" charset="0"/>
              </a:rPr>
              <a:t>COST</a:t>
            </a:r>
            <a:endParaRPr lang="en-GB" sz="2000" b="0" kern="0" dirty="0">
              <a:solidFill>
                <a:srgbClr val="878685">
                  <a:lumMod val="50000"/>
                </a:srgbClr>
              </a:solidFill>
              <a:latin typeface="Arial" panose="020B0604020202020204" pitchFamily="34" charset="0"/>
              <a:cs typeface="Arial" panose="020B0604020202020204" pitchFamily="34" charset="0"/>
            </a:endParaRPr>
          </a:p>
        </p:txBody>
      </p:sp>
      <p:sp>
        <p:nvSpPr>
          <p:cNvPr id="7" name="Rectangle 6"/>
          <p:cNvSpPr/>
          <p:nvPr/>
        </p:nvSpPr>
        <p:spPr>
          <a:xfrm>
            <a:off x="4067944" y="1878786"/>
            <a:ext cx="4716016" cy="3816429"/>
          </a:xfrm>
          <a:prstGeom prst="rect">
            <a:avLst/>
          </a:prstGeom>
        </p:spPr>
        <p:txBody>
          <a:bodyPr wrap="square">
            <a:spAutoFit/>
          </a:bodyPr>
          <a:lstStyle/>
          <a:p>
            <a:pPr lvl="0">
              <a:spcBef>
                <a:spcPct val="20000"/>
              </a:spcBef>
              <a:spcAft>
                <a:spcPts val="600"/>
              </a:spcAft>
              <a:buClr>
                <a:srgbClr val="FFFFFF"/>
              </a:buClr>
            </a:pPr>
            <a:r>
              <a:rPr lang="en-GB" sz="2400" kern="0" dirty="0">
                <a:solidFill>
                  <a:schemeClr val="accent6"/>
                </a:solidFill>
                <a:latin typeface="Arial" panose="020B0604020202020204" pitchFamily="34" charset="0"/>
                <a:cs typeface="Arial" panose="020B0604020202020204" pitchFamily="34" charset="0"/>
              </a:rPr>
              <a:t>Reforming and enhancing </a:t>
            </a:r>
            <a:r>
              <a:rPr lang="en-GB" sz="2400" kern="0" dirty="0" smtClean="0">
                <a:solidFill>
                  <a:schemeClr val="accent6"/>
                </a:solidFill>
                <a:latin typeface="Arial" panose="020B0604020202020204" pitchFamily="34" charset="0"/>
                <a:cs typeface="Arial" panose="020B0604020202020204" pitchFamily="34" charset="0"/>
              </a:rPr>
              <a:t/>
            </a:r>
            <a:br>
              <a:rPr lang="en-GB" sz="2400" kern="0" dirty="0" smtClean="0">
                <a:solidFill>
                  <a:schemeClr val="accent6"/>
                </a:solidFill>
                <a:latin typeface="Arial" panose="020B0604020202020204" pitchFamily="34" charset="0"/>
                <a:cs typeface="Arial" panose="020B0604020202020204" pitchFamily="34" charset="0"/>
              </a:rPr>
            </a:br>
            <a:r>
              <a:rPr lang="en-GB" sz="2400" kern="0" dirty="0" smtClean="0">
                <a:solidFill>
                  <a:schemeClr val="accent6"/>
                </a:solidFill>
                <a:latin typeface="Arial" panose="020B0604020202020204" pitchFamily="34" charset="0"/>
                <a:cs typeface="Arial" panose="020B0604020202020204" pitchFamily="34" charset="0"/>
              </a:rPr>
              <a:t>the </a:t>
            </a:r>
            <a:r>
              <a:rPr lang="en-GB" sz="2400" kern="0" dirty="0">
                <a:solidFill>
                  <a:schemeClr val="accent6"/>
                </a:solidFill>
                <a:latin typeface="Arial" panose="020B0604020202020204" pitchFamily="34" charset="0"/>
                <a:cs typeface="Arial" panose="020B0604020202020204" pitchFamily="34" charset="0"/>
              </a:rPr>
              <a:t>European R&amp;I system</a:t>
            </a:r>
          </a:p>
          <a:p>
            <a:pPr marL="265113" indent="-265113">
              <a:spcBef>
                <a:spcPct val="2000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Scientific evidence &amp; foresight</a:t>
            </a:r>
          </a:p>
          <a:p>
            <a:pPr marL="265113" indent="-265113">
              <a:spcBef>
                <a:spcPct val="2000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Open Science</a:t>
            </a:r>
          </a:p>
          <a:p>
            <a:pPr marL="265113" indent="-265113">
              <a:spcBef>
                <a:spcPct val="2000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Policy Support Facility</a:t>
            </a:r>
          </a:p>
          <a:p>
            <a:pPr marL="265113" indent="-265113">
              <a:spcBef>
                <a:spcPct val="2000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Attractive researcher careers</a:t>
            </a:r>
          </a:p>
          <a:p>
            <a:pPr marL="265113" indent="-265113">
              <a:spcBef>
                <a:spcPct val="2000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Citizen science</a:t>
            </a:r>
          </a:p>
          <a:p>
            <a:pPr marL="265113" indent="-265113">
              <a:spcBef>
                <a:spcPct val="2000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Responsible Research </a:t>
            </a:r>
            <a:r>
              <a:rPr lang="en-GB" sz="2000" b="0" kern="0" dirty="0" smtClean="0">
                <a:solidFill>
                  <a:srgbClr val="878685">
                    <a:lumMod val="50000"/>
                  </a:srgbClr>
                </a:solidFill>
                <a:latin typeface="Arial" panose="020B0604020202020204" pitchFamily="34" charset="0"/>
                <a:cs typeface="Arial" panose="020B0604020202020204" pitchFamily="34" charset="0"/>
              </a:rPr>
              <a:t>&amp; Innovation</a:t>
            </a:r>
            <a:r>
              <a:rPr lang="en-GB" sz="2000" b="0" kern="0" dirty="0">
                <a:solidFill>
                  <a:srgbClr val="878685">
                    <a:lumMod val="50000"/>
                  </a:srgbClr>
                </a:solidFill>
                <a:latin typeface="Arial" panose="020B0604020202020204" pitchFamily="34" charset="0"/>
                <a:cs typeface="Arial" panose="020B0604020202020204" pitchFamily="34" charset="0"/>
              </a:rPr>
              <a:t>; gender </a:t>
            </a:r>
            <a:r>
              <a:rPr lang="en-GB" sz="2000" b="0" kern="0" dirty="0" smtClean="0">
                <a:solidFill>
                  <a:srgbClr val="878685">
                    <a:lumMod val="50000"/>
                  </a:srgbClr>
                </a:solidFill>
                <a:latin typeface="Arial" panose="020B0604020202020204" pitchFamily="34" charset="0"/>
                <a:cs typeface="Arial" panose="020B0604020202020204" pitchFamily="34" charset="0"/>
              </a:rPr>
              <a:t>equality</a:t>
            </a:r>
            <a:endParaRPr lang="de-DE" sz="2000" b="0" kern="0" dirty="0">
              <a:solidFill>
                <a:srgbClr val="878685">
                  <a:lumMod val="50000"/>
                </a:srgbClr>
              </a:solidFill>
              <a:latin typeface="Arial" panose="020B0604020202020204" pitchFamily="34" charset="0"/>
              <a:cs typeface="Arial" panose="020B0604020202020204" pitchFamily="34" charset="0"/>
            </a:endParaRPr>
          </a:p>
        </p:txBody>
      </p:sp>
      <p:sp>
        <p:nvSpPr>
          <p:cNvPr id="11" name="TextBox 10"/>
          <p:cNvSpPr txBox="1"/>
          <p:nvPr/>
        </p:nvSpPr>
        <p:spPr>
          <a:xfrm>
            <a:off x="4114552" y="5729830"/>
            <a:ext cx="2664296" cy="769441"/>
          </a:xfrm>
          <a:prstGeom prst="rect">
            <a:avLst/>
          </a:prstGeom>
          <a:noFill/>
        </p:spPr>
        <p:txBody>
          <a:bodyPr wrap="square" rtlCol="0">
            <a:spAutoFit/>
          </a:bodyPr>
          <a:lstStyle/>
          <a:p>
            <a:r>
              <a:rPr lang="de-DE" sz="2000" dirty="0">
                <a:solidFill>
                  <a:srgbClr val="00B0F0"/>
                </a:solidFill>
                <a:latin typeface="Arial" panose="020B0604020202020204" pitchFamily="34" charset="0"/>
                <a:cs typeface="Arial" panose="020B0604020202020204" pitchFamily="34" charset="0"/>
              </a:rPr>
              <a:t>€ </a:t>
            </a:r>
            <a:r>
              <a:rPr lang="de-DE" sz="2000" dirty="0" smtClean="0">
                <a:solidFill>
                  <a:srgbClr val="00B0F0"/>
                </a:solidFill>
                <a:latin typeface="Arial" panose="020B0604020202020204" pitchFamily="34" charset="0"/>
                <a:cs typeface="Arial" panose="020B0604020202020204" pitchFamily="34" charset="0"/>
              </a:rPr>
              <a:t>0.4 </a:t>
            </a:r>
            <a:r>
              <a:rPr lang="de-DE" sz="2000" dirty="0" err="1" smtClean="0">
                <a:solidFill>
                  <a:srgbClr val="00B0F0"/>
                </a:solidFill>
                <a:latin typeface="Arial" panose="020B0604020202020204" pitchFamily="34" charset="0"/>
                <a:cs typeface="Arial" panose="020B0604020202020204" pitchFamily="34" charset="0"/>
              </a:rPr>
              <a:t>billion</a:t>
            </a:r>
            <a:endParaRPr lang="en-GB" sz="2000" dirty="0">
              <a:solidFill>
                <a:srgbClr val="00B0F0"/>
              </a:solidFill>
              <a:latin typeface="Arial" panose="020B0604020202020204" pitchFamily="34" charset="0"/>
              <a:cs typeface="Arial" panose="020B0604020202020204" pitchFamily="34" charset="0"/>
            </a:endParaRPr>
          </a:p>
          <a:p>
            <a:endParaRPr lang="en-GB" sz="2400" b="0" dirty="0" err="1" smtClean="0">
              <a:solidFill>
                <a:srgbClr val="00B0F0"/>
              </a:solidFill>
            </a:endParaRPr>
          </a:p>
        </p:txBody>
      </p:sp>
      <p:sp>
        <p:nvSpPr>
          <p:cNvPr id="12" name="TextBox 11"/>
          <p:cNvSpPr txBox="1"/>
          <p:nvPr/>
        </p:nvSpPr>
        <p:spPr>
          <a:xfrm>
            <a:off x="512693" y="5730974"/>
            <a:ext cx="2664296" cy="769441"/>
          </a:xfrm>
          <a:prstGeom prst="rect">
            <a:avLst/>
          </a:prstGeom>
          <a:noFill/>
        </p:spPr>
        <p:txBody>
          <a:bodyPr wrap="square" rtlCol="0">
            <a:spAutoFit/>
          </a:bodyPr>
          <a:lstStyle/>
          <a:p>
            <a:r>
              <a:rPr lang="de-DE" sz="2000" dirty="0">
                <a:solidFill>
                  <a:srgbClr val="00B0F0"/>
                </a:solidFill>
                <a:latin typeface="Arial" panose="020B0604020202020204" pitchFamily="34" charset="0"/>
                <a:cs typeface="Arial" panose="020B0604020202020204" pitchFamily="34" charset="0"/>
              </a:rPr>
              <a:t>€ </a:t>
            </a:r>
            <a:r>
              <a:rPr lang="de-DE" sz="2000" dirty="0" smtClean="0">
                <a:solidFill>
                  <a:srgbClr val="00B0F0"/>
                </a:solidFill>
                <a:latin typeface="Arial" panose="020B0604020202020204" pitchFamily="34" charset="0"/>
                <a:cs typeface="Arial" panose="020B0604020202020204" pitchFamily="34" charset="0"/>
              </a:rPr>
              <a:t>1.7 </a:t>
            </a:r>
            <a:r>
              <a:rPr lang="de-DE" sz="2000" dirty="0" err="1" smtClean="0">
                <a:solidFill>
                  <a:srgbClr val="00B0F0"/>
                </a:solidFill>
                <a:latin typeface="Arial" panose="020B0604020202020204" pitchFamily="34" charset="0"/>
                <a:cs typeface="Arial" panose="020B0604020202020204" pitchFamily="34" charset="0"/>
              </a:rPr>
              <a:t>billion</a:t>
            </a:r>
            <a:endParaRPr lang="en-GB" sz="2000" dirty="0">
              <a:solidFill>
                <a:srgbClr val="00B0F0"/>
              </a:solidFill>
              <a:latin typeface="Arial" panose="020B0604020202020204" pitchFamily="34" charset="0"/>
              <a:cs typeface="Arial" panose="020B0604020202020204" pitchFamily="34" charset="0"/>
            </a:endParaRPr>
          </a:p>
          <a:p>
            <a:endParaRPr lang="en-GB" sz="2400" b="0" dirty="0" err="1" smtClean="0">
              <a:solidFill>
                <a:srgbClr val="00B0F0"/>
              </a:solidFill>
            </a:endParaRPr>
          </a:p>
        </p:txBody>
      </p:sp>
      <p:cxnSp>
        <p:nvCxnSpPr>
          <p:cNvPr id="18" name="Straight Connector 17"/>
          <p:cNvCxnSpPr/>
          <p:nvPr/>
        </p:nvCxnSpPr>
        <p:spPr bwMode="auto">
          <a:xfrm>
            <a:off x="3851920" y="1988840"/>
            <a:ext cx="0" cy="4104456"/>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Down Arrow 2"/>
          <p:cNvSpPr/>
          <p:nvPr/>
        </p:nvSpPr>
        <p:spPr>
          <a:xfrm rot="6007116">
            <a:off x="2843265" y="5338779"/>
            <a:ext cx="865285" cy="1914413"/>
          </a:xfrm>
          <a:prstGeom prst="downArrow">
            <a:avLst/>
          </a:prstGeom>
          <a:solidFill>
            <a:schemeClr val="tx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4" name="TextBox 3"/>
          <p:cNvSpPr txBox="1"/>
          <p:nvPr/>
        </p:nvSpPr>
        <p:spPr>
          <a:xfrm rot="583897">
            <a:off x="2426318" y="6106704"/>
            <a:ext cx="1953691" cy="338554"/>
          </a:xfrm>
          <a:prstGeom prst="rect">
            <a:avLst/>
          </a:prstGeom>
          <a:noFill/>
        </p:spPr>
        <p:txBody>
          <a:bodyPr wrap="square" rtlCol="0">
            <a:spAutoFit/>
          </a:bodyPr>
          <a:lstStyle/>
          <a:p>
            <a:r>
              <a:rPr lang="de-DE" sz="1600" b="0" dirty="0" smtClean="0">
                <a:solidFill>
                  <a:schemeClr val="accent2">
                    <a:lumMod val="50000"/>
                  </a:schemeClr>
                </a:solidFill>
              </a:rPr>
              <a:t>Budget </a:t>
            </a:r>
            <a:r>
              <a:rPr lang="de-DE" sz="1600" b="0" dirty="0" err="1" smtClean="0">
                <a:solidFill>
                  <a:schemeClr val="accent2">
                    <a:lumMod val="50000"/>
                  </a:schemeClr>
                </a:solidFill>
              </a:rPr>
              <a:t>doubled</a:t>
            </a:r>
            <a:endParaRPr lang="en-GB" sz="1600" b="0" dirty="0" err="1" smtClean="0">
              <a:solidFill>
                <a:schemeClr val="accent2">
                  <a:lumMod val="50000"/>
                </a:schemeClr>
              </a:solidFill>
            </a:endParaRPr>
          </a:p>
        </p:txBody>
      </p:sp>
    </p:spTree>
    <p:extLst>
      <p:ext uri="{BB962C8B-B14F-4D97-AF65-F5344CB8AC3E}">
        <p14:creationId xmlns:p14="http://schemas.microsoft.com/office/powerpoint/2010/main" val="1330585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7452320" cy="646331"/>
          </a:xfrm>
          <a:prstGeom prst="rect">
            <a:avLst/>
          </a:prstGeom>
          <a:solidFill>
            <a:schemeClr val="accent6"/>
          </a:solidFill>
        </p:spPr>
        <p:txBody>
          <a:bodyPr wrap="square" lIns="0" rtlCol="0" anchor="ctr" anchorCtr="0">
            <a:spAutoFit/>
          </a:bodyPr>
          <a:lstStyle/>
          <a:p>
            <a:pPr lvl="1"/>
            <a:r>
              <a:rPr lang="en-GB" sz="3600" dirty="0">
                <a:solidFill>
                  <a:srgbClr val="FFFFFF"/>
                </a:solidFill>
                <a:latin typeface="Arial"/>
              </a:rPr>
              <a:t>Horizon Europe – What's new?</a:t>
            </a:r>
          </a:p>
        </p:txBody>
      </p:sp>
    </p:spTree>
    <p:extLst>
      <p:ext uri="{BB962C8B-B14F-4D97-AF65-F5344CB8AC3E}">
        <p14:creationId xmlns:p14="http://schemas.microsoft.com/office/powerpoint/2010/main" val="42569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127" y="548679"/>
            <a:ext cx="8147248" cy="720081"/>
          </a:xfrm>
          <a:prstGeom prst="rect">
            <a:avLst/>
          </a:prstGeom>
        </p:spPr>
        <p:txBody>
          <a:bodyPr/>
          <a:lstStyle/>
          <a:p>
            <a:pPr marL="0" indent="0">
              <a:buClr>
                <a:schemeClr val="tx2"/>
              </a:buClr>
            </a:pPr>
            <a:r>
              <a:rPr lang="en-GB" dirty="0" smtClean="0">
                <a:solidFill>
                  <a:schemeClr val="accent6"/>
                </a:solidFill>
                <a:latin typeface="Arial" panose="020B0604020202020204" pitchFamily="34" charset="0"/>
                <a:cs typeface="Arial" panose="020B0604020202020204" pitchFamily="34" charset="0"/>
              </a:rPr>
              <a:t>Lessons Learned		     Key Novelties</a:t>
            </a:r>
            <a:br>
              <a:rPr lang="en-GB" dirty="0" smtClean="0">
                <a:solidFill>
                  <a:schemeClr val="accent6"/>
                </a:solidFill>
                <a:latin typeface="Arial" panose="020B0604020202020204" pitchFamily="34" charset="0"/>
                <a:cs typeface="Arial" panose="020B0604020202020204" pitchFamily="34" charset="0"/>
              </a:rPr>
            </a:br>
            <a:r>
              <a:rPr lang="en-GB" sz="2000" dirty="0" smtClean="0">
                <a:solidFill>
                  <a:schemeClr val="accent6"/>
                </a:solidFill>
                <a:latin typeface="Arial" panose="020B0604020202020204" pitchFamily="34" charset="0"/>
                <a:cs typeface="Arial" panose="020B0604020202020204" pitchFamily="34" charset="0"/>
              </a:rPr>
              <a:t>from Horizon 2020 Interim Evaluation	        in Horizon Europe</a:t>
            </a:r>
            <a:endParaRPr lang="en-GB" dirty="0">
              <a:solidFill>
                <a:schemeClr val="accent6"/>
              </a:solidFill>
              <a:latin typeface="Arial" panose="020B0604020202020204" pitchFamily="34" charset="0"/>
              <a:cs typeface="Arial" panose="020B0604020202020204" pitchFamily="34" charset="0"/>
            </a:endParaRPr>
          </a:p>
        </p:txBody>
      </p:sp>
      <p:sp>
        <p:nvSpPr>
          <p:cNvPr id="15" name="Rectangle 14"/>
          <p:cNvSpPr/>
          <p:nvPr/>
        </p:nvSpPr>
        <p:spPr>
          <a:xfrm>
            <a:off x="5484819" y="3162806"/>
            <a:ext cx="2975613" cy="264245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16" name="Rectangle 15"/>
          <p:cNvSpPr/>
          <p:nvPr/>
        </p:nvSpPr>
        <p:spPr>
          <a:xfrm>
            <a:off x="5473530" y="1422497"/>
            <a:ext cx="2986902" cy="16464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cxnSp>
        <p:nvCxnSpPr>
          <p:cNvPr id="18" name="Curved Connector 17"/>
          <p:cNvCxnSpPr/>
          <p:nvPr/>
        </p:nvCxnSpPr>
        <p:spPr bwMode="auto">
          <a:xfrm>
            <a:off x="1547664" y="4155019"/>
            <a:ext cx="1037025" cy="684360"/>
          </a:xfrm>
          <a:prstGeom prst="curvedConnector3">
            <a:avLst/>
          </a:prstGeom>
          <a:noFill/>
          <a:ln w="9525" cap="flat" cmpd="sng" algn="ctr">
            <a:noFill/>
            <a:prstDash val="solid"/>
            <a:round/>
            <a:headEnd type="none" w="med" len="med"/>
            <a:tailEnd type="arrow"/>
          </a:ln>
          <a:effectLst/>
        </p:spPr>
      </p:cxnSp>
      <p:sp>
        <p:nvSpPr>
          <p:cNvPr id="20" name="Rectangle 19"/>
          <p:cNvSpPr/>
          <p:nvPr/>
        </p:nvSpPr>
        <p:spPr>
          <a:xfrm>
            <a:off x="5636557" y="3247192"/>
            <a:ext cx="2664296" cy="852900"/>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500" dirty="0" smtClean="0">
                <a:solidFill>
                  <a:srgbClr val="404A52"/>
                </a:solidFill>
              </a:rPr>
              <a:t>Extended association possibilities</a:t>
            </a:r>
            <a:endParaRPr lang="en-GB" sz="1500" dirty="0">
              <a:solidFill>
                <a:srgbClr val="404A52"/>
              </a:solidFill>
            </a:endParaRPr>
          </a:p>
        </p:txBody>
      </p:sp>
      <p:sp>
        <p:nvSpPr>
          <p:cNvPr id="21" name="Rounded Rectangle 20"/>
          <p:cNvSpPr/>
          <p:nvPr/>
        </p:nvSpPr>
        <p:spPr>
          <a:xfrm>
            <a:off x="1196105" y="2393153"/>
            <a:ext cx="3447904"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600" dirty="0">
                <a:solidFill>
                  <a:schemeClr val="accent2">
                    <a:lumMod val="50000"/>
                  </a:schemeClr>
                </a:solidFill>
              </a:rPr>
              <a:t>Create more impact through mission-orientation and citizens' involvement</a:t>
            </a:r>
          </a:p>
        </p:txBody>
      </p:sp>
      <p:sp>
        <p:nvSpPr>
          <p:cNvPr id="22" name="Rounded Rectangle 21"/>
          <p:cNvSpPr/>
          <p:nvPr/>
        </p:nvSpPr>
        <p:spPr>
          <a:xfrm>
            <a:off x="1196104" y="1590659"/>
            <a:ext cx="3447905"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600" dirty="0">
                <a:solidFill>
                  <a:schemeClr val="accent2">
                    <a:lumMod val="50000"/>
                  </a:schemeClr>
                </a:solidFill>
              </a:rPr>
              <a:t>Support breakthrough innovation</a:t>
            </a:r>
          </a:p>
        </p:txBody>
      </p:sp>
      <p:sp>
        <p:nvSpPr>
          <p:cNvPr id="23" name="Rounded Rectangle 22"/>
          <p:cNvSpPr/>
          <p:nvPr/>
        </p:nvSpPr>
        <p:spPr>
          <a:xfrm>
            <a:off x="1196105" y="3491323"/>
            <a:ext cx="3303888"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600" dirty="0">
                <a:solidFill>
                  <a:schemeClr val="accent2">
                    <a:lumMod val="50000"/>
                  </a:schemeClr>
                </a:solidFill>
              </a:rPr>
              <a:t>Strengthen international cooperation</a:t>
            </a:r>
          </a:p>
        </p:txBody>
      </p:sp>
      <p:sp>
        <p:nvSpPr>
          <p:cNvPr id="24" name="Rounded Rectangle 23"/>
          <p:cNvSpPr/>
          <p:nvPr/>
        </p:nvSpPr>
        <p:spPr>
          <a:xfrm>
            <a:off x="1196105" y="4293523"/>
            <a:ext cx="3159872"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600" dirty="0">
                <a:solidFill>
                  <a:schemeClr val="accent2">
                    <a:lumMod val="50000"/>
                  </a:schemeClr>
                </a:solidFill>
              </a:rPr>
              <a:t>Reinforce openness</a:t>
            </a:r>
          </a:p>
        </p:txBody>
      </p:sp>
      <p:sp>
        <p:nvSpPr>
          <p:cNvPr id="25" name="Rounded Rectangle 24"/>
          <p:cNvSpPr/>
          <p:nvPr/>
        </p:nvSpPr>
        <p:spPr>
          <a:xfrm>
            <a:off x="1196104" y="5119264"/>
            <a:ext cx="3303889"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600" dirty="0">
                <a:solidFill>
                  <a:schemeClr val="accent2">
                    <a:lumMod val="50000"/>
                  </a:schemeClr>
                </a:solidFill>
              </a:rPr>
              <a:t>Rationalise the funding landscape</a:t>
            </a:r>
          </a:p>
        </p:txBody>
      </p:sp>
      <p:sp>
        <p:nvSpPr>
          <p:cNvPr id="26" name="Rectangle 25"/>
          <p:cNvSpPr/>
          <p:nvPr/>
        </p:nvSpPr>
        <p:spPr>
          <a:xfrm>
            <a:off x="5636557" y="1521679"/>
            <a:ext cx="2664296" cy="630825"/>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404A52"/>
                </a:solidFill>
              </a:rPr>
              <a:t>European Innovation Council</a:t>
            </a:r>
          </a:p>
        </p:txBody>
      </p:sp>
      <p:sp>
        <p:nvSpPr>
          <p:cNvPr id="27" name="Rectangle 26"/>
          <p:cNvSpPr/>
          <p:nvPr/>
        </p:nvSpPr>
        <p:spPr>
          <a:xfrm>
            <a:off x="5646854" y="2301747"/>
            <a:ext cx="2653999" cy="630825"/>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404A52"/>
                </a:solidFill>
              </a:rPr>
              <a:t>R&amp;I Missions</a:t>
            </a:r>
          </a:p>
        </p:txBody>
      </p:sp>
      <p:sp>
        <p:nvSpPr>
          <p:cNvPr id="28" name="Rectangle 27"/>
          <p:cNvSpPr/>
          <p:nvPr/>
        </p:nvSpPr>
        <p:spPr>
          <a:xfrm>
            <a:off x="5636557" y="5027760"/>
            <a:ext cx="2664296" cy="667396"/>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solidFill>
                  <a:srgbClr val="404A52"/>
                </a:solidFill>
              </a:rPr>
              <a:t>New approach to Partnerships</a:t>
            </a:r>
            <a:endParaRPr lang="en-GB" sz="1600" dirty="0">
              <a:solidFill>
                <a:srgbClr val="404A52"/>
              </a:solidFill>
            </a:endParaRPr>
          </a:p>
        </p:txBody>
      </p:sp>
      <p:sp>
        <p:nvSpPr>
          <p:cNvPr id="32" name="Rectangle 31"/>
          <p:cNvSpPr/>
          <p:nvPr/>
        </p:nvSpPr>
        <p:spPr>
          <a:xfrm>
            <a:off x="5636557" y="4203461"/>
            <a:ext cx="2664296" cy="729643"/>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404A52"/>
                </a:solidFill>
              </a:rPr>
              <a:t>Open science policy</a:t>
            </a:r>
          </a:p>
        </p:txBody>
      </p:sp>
      <p:sp>
        <p:nvSpPr>
          <p:cNvPr id="43" name="Right Arrow 42"/>
          <p:cNvSpPr/>
          <p:nvPr/>
        </p:nvSpPr>
        <p:spPr>
          <a:xfrm>
            <a:off x="4716016" y="3689660"/>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47" name="Right Arrow 46"/>
          <p:cNvSpPr/>
          <p:nvPr/>
        </p:nvSpPr>
        <p:spPr>
          <a:xfrm>
            <a:off x="4716016" y="4477207"/>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48" name="Right Arrow 47"/>
          <p:cNvSpPr/>
          <p:nvPr/>
        </p:nvSpPr>
        <p:spPr>
          <a:xfrm>
            <a:off x="4716016" y="5244402"/>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54" name="Right Arrow 53"/>
          <p:cNvSpPr/>
          <p:nvPr/>
        </p:nvSpPr>
        <p:spPr>
          <a:xfrm>
            <a:off x="4716016" y="2595822"/>
            <a:ext cx="432047" cy="224718"/>
          </a:xfrm>
          <a:prstGeom prst="rightArrow">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55" name="Right Arrow 54"/>
          <p:cNvSpPr/>
          <p:nvPr/>
        </p:nvSpPr>
        <p:spPr>
          <a:xfrm>
            <a:off x="4716016" y="1772816"/>
            <a:ext cx="432047" cy="224718"/>
          </a:xfrm>
          <a:prstGeom prst="rightArrow">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29" name="Rounded Rectangle 28"/>
          <p:cNvSpPr/>
          <p:nvPr/>
        </p:nvSpPr>
        <p:spPr>
          <a:xfrm rot="5400000">
            <a:off x="7890817" y="1984921"/>
            <a:ext cx="1465283" cy="49131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GB" sz="1600" dirty="0">
              <a:solidFill>
                <a:srgbClr val="0E4194"/>
              </a:solidFill>
            </a:endParaRPr>
          </a:p>
        </p:txBody>
      </p:sp>
      <p:sp>
        <p:nvSpPr>
          <p:cNvPr id="30" name="Rounded Rectangle 29"/>
          <p:cNvSpPr/>
          <p:nvPr/>
        </p:nvSpPr>
        <p:spPr>
          <a:xfrm rot="5400000">
            <a:off x="7714439" y="4314442"/>
            <a:ext cx="1818038" cy="49131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GB" sz="1600" dirty="0">
              <a:solidFill>
                <a:srgbClr val="0E4194"/>
              </a:solidFill>
            </a:endParaRPr>
          </a:p>
        </p:txBody>
      </p:sp>
      <p:pic>
        <p:nvPicPr>
          <p:cNvPr id="31" name="Picture 37" descr="C:\Users\ravetju\AppData\Local\Temp\flash-2.png"/>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3335" y="1725165"/>
            <a:ext cx="414927" cy="414927"/>
          </a:xfrm>
          <a:prstGeom prst="rect">
            <a:avLst/>
          </a:prstGeom>
          <a:noFill/>
          <a:ln>
            <a:noFill/>
          </a:ln>
        </p:spPr>
      </p:pic>
      <p:pic>
        <p:nvPicPr>
          <p:cNvPr id="33" name="Picture 31" descr="target-1"/>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5064" y="2489925"/>
            <a:ext cx="487618" cy="4876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9" descr="hand-shake-1"/>
          <p:cNvPicPr>
            <a:picLocks noChangeAspect="1" noChangeArrowheads="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9967" y="3537272"/>
            <a:ext cx="567600" cy="567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C:\Users\ravetju\AppData\Local\Temp\padlock-unlock-1.png"/>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5064" y="4375236"/>
            <a:ext cx="428660" cy="428660"/>
          </a:xfrm>
          <a:prstGeom prst="rect">
            <a:avLst/>
          </a:prstGeom>
          <a:noFill/>
          <a:ln>
            <a:noFill/>
          </a:ln>
        </p:spPr>
      </p:pic>
      <p:pic>
        <p:nvPicPr>
          <p:cNvPr id="40" name="Picture 52" descr="C:\Users\ravetju\AppData\Local\Temp\tick-inside-circle-1.png"/>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5064" y="5198196"/>
            <a:ext cx="472192" cy="472192"/>
          </a:xfrm>
          <a:prstGeom prst="rect">
            <a:avLst/>
          </a:prstGeom>
          <a:noFill/>
          <a:ln>
            <a:noFill/>
          </a:ln>
        </p:spPr>
      </p:pic>
    </p:spTree>
    <p:extLst>
      <p:ext uri="{BB962C8B-B14F-4D97-AF65-F5344CB8AC3E}">
        <p14:creationId xmlns:p14="http://schemas.microsoft.com/office/powerpoint/2010/main" val="3834135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3622" y="556679"/>
            <a:ext cx="8147248" cy="720081"/>
          </a:xfrm>
          <a:prstGeom prst="rect">
            <a:avLst/>
          </a:prstGeom>
        </p:spPr>
        <p:txBody>
          <a:bodyPr/>
          <a:lstStyle/>
          <a:p>
            <a:pPr marL="0" indent="0">
              <a:buClr>
                <a:schemeClr val="accent3"/>
              </a:buClr>
            </a:pPr>
            <a:r>
              <a:rPr lang="en-GB" dirty="0">
                <a:solidFill>
                  <a:schemeClr val="accent6"/>
                </a:solidFill>
              </a:rPr>
              <a:t>European Innovation Council </a:t>
            </a:r>
          </a:p>
        </p:txBody>
      </p:sp>
      <p:sp>
        <p:nvSpPr>
          <p:cNvPr id="32" name="Rectangle 31"/>
          <p:cNvSpPr/>
          <p:nvPr/>
        </p:nvSpPr>
        <p:spPr>
          <a:xfrm>
            <a:off x="611187" y="1345526"/>
            <a:ext cx="8195886" cy="2515522"/>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0" tIns="144000" rIns="180000" rtlCol="0" anchor="t"/>
          <a:lstStyle/>
          <a:p>
            <a:pPr defTabSz="457200" fontAlgn="auto">
              <a:spcBef>
                <a:spcPts val="0"/>
              </a:spcBef>
              <a:spcAft>
                <a:spcPts val="0"/>
              </a:spcAft>
              <a:defRPr/>
            </a:pPr>
            <a:r>
              <a:rPr lang="en-US" sz="1800" b="0" dirty="0" smtClean="0">
                <a:solidFill>
                  <a:srgbClr val="878685">
                    <a:lumMod val="50000"/>
                  </a:srgbClr>
                </a:solidFill>
              </a:rPr>
              <a:t>The </a:t>
            </a:r>
            <a:r>
              <a:rPr lang="en-US" sz="1800" b="0" dirty="0">
                <a:solidFill>
                  <a:srgbClr val="878685">
                    <a:lumMod val="50000"/>
                  </a:srgbClr>
                </a:solidFill>
              </a:rPr>
              <a:t>EIC will support </a:t>
            </a:r>
            <a:r>
              <a:rPr lang="en-US" sz="1800" b="0" dirty="0" smtClean="0">
                <a:solidFill>
                  <a:srgbClr val="878685">
                    <a:lumMod val="50000"/>
                  </a:srgbClr>
                </a:solidFill>
              </a:rPr>
              <a:t>innovations </a:t>
            </a:r>
            <a:r>
              <a:rPr lang="en-US" sz="1800" b="0" dirty="0">
                <a:solidFill>
                  <a:srgbClr val="878685">
                    <a:lumMod val="50000"/>
                  </a:srgbClr>
                </a:solidFill>
              </a:rPr>
              <a:t>with </a:t>
            </a:r>
            <a:r>
              <a:rPr lang="en-US" sz="1800" b="0" dirty="0" smtClean="0">
                <a:solidFill>
                  <a:srgbClr val="878685">
                    <a:lumMod val="50000"/>
                  </a:srgbClr>
                </a:solidFill>
              </a:rPr>
              <a:t>breakthrough and disruptive nature and scale up potential </a:t>
            </a:r>
            <a:r>
              <a:rPr lang="en-US" sz="1800" b="0" dirty="0">
                <a:solidFill>
                  <a:srgbClr val="878685">
                    <a:lumMod val="50000"/>
                  </a:srgbClr>
                </a:solidFill>
              </a:rPr>
              <a:t>that </a:t>
            </a:r>
            <a:r>
              <a:rPr lang="en-US" sz="1800" b="0" dirty="0" smtClean="0">
                <a:solidFill>
                  <a:srgbClr val="878685">
                    <a:lumMod val="50000"/>
                  </a:srgbClr>
                </a:solidFill>
              </a:rPr>
              <a:t>are too risky for private investors.</a:t>
            </a:r>
            <a:endParaRPr lang="en-GB" sz="18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en-GB" sz="2000" b="0" dirty="0">
              <a:solidFill>
                <a:srgbClr val="878685">
                  <a:lumMod val="50000"/>
                </a:srgbClr>
              </a:solidFill>
            </a:endParaRPr>
          </a:p>
        </p:txBody>
      </p:sp>
      <p:sp>
        <p:nvSpPr>
          <p:cNvPr id="36" name="Rectangle 35"/>
          <p:cNvSpPr/>
          <p:nvPr/>
        </p:nvSpPr>
        <p:spPr>
          <a:xfrm>
            <a:off x="625554" y="4464943"/>
            <a:ext cx="3743378" cy="112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00" dirty="0">
                <a:solidFill>
                  <a:srgbClr val="F8A907"/>
                </a:solidFill>
              </a:rPr>
              <a:t>Pathfinder:</a:t>
            </a:r>
            <a:r>
              <a:rPr lang="en-GB" sz="1800" dirty="0">
                <a:solidFill>
                  <a:srgbClr val="FFFFFF"/>
                </a:solidFill>
              </a:rPr>
              <a:t> grants</a:t>
            </a:r>
          </a:p>
          <a:p>
            <a:pPr algn="ctr">
              <a:defRPr/>
            </a:pPr>
            <a:r>
              <a:rPr lang="en-GB" sz="1800" b="0" dirty="0">
                <a:solidFill>
                  <a:srgbClr val="FFFFFF"/>
                </a:solidFill>
              </a:rPr>
              <a:t>(from early technology </a:t>
            </a:r>
            <a:r>
              <a:rPr lang="en-GB" sz="1800" b="0" dirty="0" smtClean="0">
                <a:solidFill>
                  <a:srgbClr val="FFFFFF"/>
                </a:solidFill>
              </a:rPr>
              <a:t/>
            </a:r>
            <a:br>
              <a:rPr lang="en-GB" sz="1800" b="0" dirty="0" smtClean="0">
                <a:solidFill>
                  <a:srgbClr val="FFFFFF"/>
                </a:solidFill>
              </a:rPr>
            </a:br>
            <a:r>
              <a:rPr lang="en-GB" sz="1800" b="0" dirty="0" smtClean="0">
                <a:solidFill>
                  <a:srgbClr val="FFFFFF"/>
                </a:solidFill>
              </a:rPr>
              <a:t>to pre- commercial)</a:t>
            </a:r>
            <a:endParaRPr lang="en-GB" sz="1800" b="0" dirty="0">
              <a:solidFill>
                <a:srgbClr val="FFFFFF"/>
              </a:solidFill>
            </a:endParaRPr>
          </a:p>
        </p:txBody>
      </p:sp>
      <p:sp>
        <p:nvSpPr>
          <p:cNvPr id="37" name="Rectangle 36"/>
          <p:cNvSpPr/>
          <p:nvPr/>
        </p:nvSpPr>
        <p:spPr>
          <a:xfrm>
            <a:off x="4874648" y="4467422"/>
            <a:ext cx="3926657" cy="1121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00" dirty="0">
                <a:solidFill>
                  <a:srgbClr val="F8A907"/>
                </a:solidFill>
              </a:rPr>
              <a:t>Accelerator:</a:t>
            </a:r>
            <a:r>
              <a:rPr lang="en-GB" sz="1800" dirty="0">
                <a:solidFill>
                  <a:srgbClr val="FFFFFF"/>
                </a:solidFill>
              </a:rPr>
              <a:t> </a:t>
            </a:r>
            <a:r>
              <a:rPr lang="en-GB" sz="1800" dirty="0" smtClean="0">
                <a:solidFill>
                  <a:srgbClr val="FFFFFF"/>
                </a:solidFill>
              </a:rPr>
              <a:t/>
            </a:r>
            <a:br>
              <a:rPr lang="en-GB" sz="1800" dirty="0" smtClean="0">
                <a:solidFill>
                  <a:srgbClr val="FFFFFF"/>
                </a:solidFill>
              </a:rPr>
            </a:br>
            <a:r>
              <a:rPr lang="en-GB" sz="1800" dirty="0" smtClean="0">
                <a:solidFill>
                  <a:srgbClr val="FFFFFF"/>
                </a:solidFill>
              </a:rPr>
              <a:t>grants &amp; </a:t>
            </a:r>
            <a:r>
              <a:rPr lang="en-GB" sz="1800" dirty="0">
                <a:solidFill>
                  <a:srgbClr val="FFFFFF"/>
                </a:solidFill>
              </a:rPr>
              <a:t>blended finance</a:t>
            </a:r>
          </a:p>
          <a:p>
            <a:pPr algn="ctr">
              <a:defRPr/>
            </a:pPr>
            <a:r>
              <a:rPr lang="en-GB" sz="1800" b="0" dirty="0">
                <a:solidFill>
                  <a:srgbClr val="FFFFFF"/>
                </a:solidFill>
              </a:rPr>
              <a:t>(from </a:t>
            </a:r>
            <a:r>
              <a:rPr lang="en-GB" sz="1800" b="0" dirty="0" smtClean="0">
                <a:solidFill>
                  <a:srgbClr val="FFFFFF"/>
                </a:solidFill>
              </a:rPr>
              <a:t>pre-commercial </a:t>
            </a:r>
            <a:br>
              <a:rPr lang="en-GB" sz="1800" b="0" dirty="0" smtClean="0">
                <a:solidFill>
                  <a:srgbClr val="FFFFFF"/>
                </a:solidFill>
              </a:rPr>
            </a:br>
            <a:r>
              <a:rPr lang="en-GB" sz="1800" b="0" dirty="0" smtClean="0">
                <a:solidFill>
                  <a:srgbClr val="FFFFFF"/>
                </a:solidFill>
              </a:rPr>
              <a:t>to </a:t>
            </a:r>
            <a:r>
              <a:rPr lang="en-GB" sz="1800" b="0" dirty="0">
                <a:solidFill>
                  <a:srgbClr val="FFFFFF"/>
                </a:solidFill>
              </a:rPr>
              <a:t>market &amp; scale-up)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15" y="278735"/>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10">
            <a:extLst>
              <a:ext uri="{FF2B5EF4-FFF2-40B4-BE49-F238E27FC236}">
                <a16:creationId xmlns:a16="http://schemas.microsoft.com/office/drawing/2014/main" id="{3FD1320A-9D41-46DE-9B1D-DF7276B5E22A}"/>
              </a:ext>
            </a:extLst>
          </p:cNvPr>
          <p:cNvGrpSpPr/>
          <p:nvPr/>
        </p:nvGrpSpPr>
        <p:grpSpPr>
          <a:xfrm>
            <a:off x="755576" y="2342837"/>
            <a:ext cx="7857256" cy="1085369"/>
            <a:chOff x="885452" y="1335123"/>
            <a:chExt cx="7532296" cy="1013757"/>
          </a:xfrm>
        </p:grpSpPr>
        <p:sp>
          <p:nvSpPr>
            <p:cNvPr id="23" name="Pentagon 11">
              <a:extLst>
                <a:ext uri="{FF2B5EF4-FFF2-40B4-BE49-F238E27FC236}">
                  <a16:creationId xmlns:a16="http://schemas.microsoft.com/office/drawing/2014/main" id="{23128E1A-CB89-47F8-938A-56BB556A2F49}"/>
                </a:ext>
              </a:extLst>
            </p:cNvPr>
            <p:cNvSpPr/>
            <p:nvPr/>
          </p:nvSpPr>
          <p:spPr bwMode="auto">
            <a:xfrm>
              <a:off x="885452" y="1340768"/>
              <a:ext cx="2608057" cy="1008112"/>
            </a:xfrm>
            <a:prstGeom prst="homePlate">
              <a:avLst/>
            </a:prstGeom>
            <a:solidFill>
              <a:schemeClr val="tx2"/>
            </a:solidFill>
            <a:ln>
              <a:noFill/>
            </a:ln>
            <a:effectLst/>
            <a:extLst/>
          </p:spPr>
          <p:txBody>
            <a:bodyPr vert="horz" wrap="square" lIns="216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Arial"/>
                  <a:ea typeface="Verdana" panose="020B0604030504040204" pitchFamily="34" charset="0"/>
                  <a:cs typeface="Verdana" panose="020B0604030504040204" pitchFamily="34" charset="0"/>
                </a:rPr>
                <a:t>European Innovation Council</a:t>
              </a:r>
            </a:p>
          </p:txBody>
        </p:sp>
        <p:sp>
          <p:nvSpPr>
            <p:cNvPr id="24" name="Title 1">
              <a:extLst>
                <a:ext uri="{FF2B5EF4-FFF2-40B4-BE49-F238E27FC236}">
                  <a16:creationId xmlns:a16="http://schemas.microsoft.com/office/drawing/2014/main" id="{4A47B496-AF00-497D-B878-14268D7E7371}"/>
                </a:ext>
              </a:extLst>
            </p:cNvPr>
            <p:cNvSpPr txBox="1">
              <a:spLocks/>
            </p:cNvSpPr>
            <p:nvPr/>
          </p:nvSpPr>
          <p:spPr bwMode="auto">
            <a:xfrm>
              <a:off x="3447207" y="1335123"/>
              <a:ext cx="4970541" cy="65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defTabSz="457200">
                <a:spcAft>
                  <a:spcPts val="0"/>
                </a:spcAft>
              </a:pPr>
              <a:r>
                <a:rPr lang="en-US" sz="1700" dirty="0" smtClean="0">
                  <a:solidFill>
                    <a:srgbClr val="878685">
                      <a:lumMod val="50000"/>
                    </a:srgbClr>
                  </a:solidFill>
                  <a:ea typeface="Verdana" panose="020B0604030504040204" pitchFamily="34" charset="0"/>
                  <a:cs typeface="Verdana" panose="020B0604030504040204" pitchFamily="34" charset="0"/>
                </a:rPr>
                <a:t>Helping innovators create </a:t>
              </a:r>
              <a:r>
                <a:rPr lang="en-US" sz="1700" dirty="0">
                  <a:solidFill>
                    <a:srgbClr val="878685">
                      <a:lumMod val="50000"/>
                    </a:srgbClr>
                  </a:solidFill>
                  <a:ea typeface="Verdana" panose="020B0604030504040204" pitchFamily="34" charset="0"/>
                  <a:cs typeface="Verdana" panose="020B0604030504040204" pitchFamily="34" charset="0"/>
                </a:rPr>
                <a:t>markets of the future, </a:t>
              </a:r>
              <a:r>
                <a:rPr lang="en-US" sz="1700" dirty="0" smtClean="0">
                  <a:solidFill>
                    <a:srgbClr val="878685">
                      <a:lumMod val="50000"/>
                    </a:srgbClr>
                  </a:solidFill>
                  <a:ea typeface="Verdana" panose="020B0604030504040204" pitchFamily="34" charset="0"/>
                  <a:cs typeface="Verdana" panose="020B0604030504040204" pitchFamily="34" charset="0"/>
                </a:rPr>
                <a:t/>
              </a:r>
              <a:br>
                <a:rPr lang="en-US" sz="1700" dirty="0" smtClean="0">
                  <a:solidFill>
                    <a:srgbClr val="878685">
                      <a:lumMod val="50000"/>
                    </a:srgbClr>
                  </a:solidFill>
                  <a:ea typeface="Verdana" panose="020B0604030504040204" pitchFamily="34" charset="0"/>
                  <a:cs typeface="Verdana" panose="020B0604030504040204" pitchFamily="34" charset="0"/>
                </a:rPr>
              </a:br>
              <a:r>
                <a:rPr lang="en-US" sz="1700" dirty="0" smtClean="0">
                  <a:solidFill>
                    <a:srgbClr val="878685">
                      <a:lumMod val="50000"/>
                    </a:srgbClr>
                  </a:solidFill>
                  <a:ea typeface="Verdana" panose="020B0604030504040204" pitchFamily="34" charset="0"/>
                  <a:cs typeface="Verdana" panose="020B0604030504040204" pitchFamily="34" charset="0"/>
                </a:rPr>
                <a:t>leverage private </a:t>
              </a:r>
              <a:r>
                <a:rPr lang="en-US" sz="1700" dirty="0">
                  <a:solidFill>
                    <a:srgbClr val="878685">
                      <a:lumMod val="50000"/>
                    </a:srgbClr>
                  </a:solidFill>
                  <a:ea typeface="Verdana" panose="020B0604030504040204" pitchFamily="34" charset="0"/>
                  <a:cs typeface="Verdana" panose="020B0604030504040204" pitchFamily="34" charset="0"/>
                </a:rPr>
                <a:t>finance, scale up their companies</a:t>
              </a:r>
              <a:r>
                <a:rPr lang="en-US" sz="1600" b="0" dirty="0">
                  <a:solidFill>
                    <a:srgbClr val="878685">
                      <a:lumMod val="50000"/>
                    </a:srgbClr>
                  </a:solidFill>
                  <a:ea typeface="Verdana" panose="020B0604030504040204" pitchFamily="34" charset="0"/>
                  <a:cs typeface="Verdana" panose="020B0604030504040204" pitchFamily="34" charset="0"/>
                </a:rPr>
                <a:t>, </a:t>
              </a:r>
            </a:p>
          </p:txBody>
        </p:sp>
      </p:grpSp>
      <p:sp>
        <p:nvSpPr>
          <p:cNvPr id="5" name="ZoneTexte 4">
            <a:extLst>
              <a:ext uri="{FF2B5EF4-FFF2-40B4-BE49-F238E27FC236}">
                <a16:creationId xmlns:a16="http://schemas.microsoft.com/office/drawing/2014/main" id="{19DCE1A2-988A-49DF-9875-4BF2EDFFBEC0}"/>
              </a:ext>
            </a:extLst>
          </p:cNvPr>
          <p:cNvSpPr txBox="1"/>
          <p:nvPr/>
        </p:nvSpPr>
        <p:spPr>
          <a:xfrm>
            <a:off x="528584" y="4077072"/>
            <a:ext cx="8315065" cy="369332"/>
          </a:xfrm>
          <a:prstGeom prst="rect">
            <a:avLst/>
          </a:prstGeom>
          <a:noFill/>
        </p:spPr>
        <p:txBody>
          <a:bodyPr wrap="square" rtlCol="0">
            <a:spAutoFit/>
          </a:bodyPr>
          <a:lstStyle/>
          <a:p>
            <a:r>
              <a:rPr lang="en-CA" sz="1800" b="0" dirty="0">
                <a:solidFill>
                  <a:srgbClr val="878685">
                    <a:lumMod val="50000"/>
                  </a:srgbClr>
                </a:solidFill>
                <a:latin typeface="Arial"/>
              </a:rPr>
              <a:t>Two complementary </a:t>
            </a:r>
            <a:r>
              <a:rPr lang="en-CA" sz="1800" b="0" dirty="0" smtClean="0">
                <a:solidFill>
                  <a:srgbClr val="878685">
                    <a:lumMod val="50000"/>
                  </a:srgbClr>
                </a:solidFill>
                <a:latin typeface="Arial"/>
              </a:rPr>
              <a:t>instruments</a:t>
            </a:r>
            <a:r>
              <a:rPr lang="en-CA" sz="1800" b="0" dirty="0">
                <a:solidFill>
                  <a:srgbClr val="878685">
                    <a:lumMod val="50000"/>
                  </a:srgbClr>
                </a:solidFill>
                <a:latin typeface="Arial"/>
              </a:rPr>
              <a:t> </a:t>
            </a:r>
            <a:r>
              <a:rPr lang="en-CA" sz="1800" b="0" dirty="0" smtClean="0">
                <a:solidFill>
                  <a:srgbClr val="878685">
                    <a:lumMod val="50000"/>
                  </a:srgbClr>
                </a:solidFill>
                <a:latin typeface="Arial"/>
              </a:rPr>
              <a:t>bridging the gap from idea to investable project</a:t>
            </a:r>
            <a:endParaRPr lang="en-CA" sz="1800" b="0" dirty="0">
              <a:solidFill>
                <a:srgbClr val="878685">
                  <a:lumMod val="50000"/>
                </a:srgbClr>
              </a:solidFill>
              <a:latin typeface="Arial"/>
            </a:endParaRPr>
          </a:p>
        </p:txBody>
      </p:sp>
      <p:sp>
        <p:nvSpPr>
          <p:cNvPr id="12" name="Title 1">
            <a:extLst>
              <a:ext uri="{FF2B5EF4-FFF2-40B4-BE49-F238E27FC236}">
                <a16:creationId xmlns:a16="http://schemas.microsoft.com/office/drawing/2014/main" id="{4A47B496-AF00-497D-B878-14268D7E7371}"/>
              </a:ext>
            </a:extLst>
          </p:cNvPr>
          <p:cNvSpPr txBox="1">
            <a:spLocks/>
          </p:cNvSpPr>
          <p:nvPr/>
        </p:nvSpPr>
        <p:spPr bwMode="auto">
          <a:xfrm>
            <a:off x="3635896" y="3140968"/>
            <a:ext cx="4878490" cy="6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defTabSz="457200">
              <a:spcAft>
                <a:spcPts val="0"/>
              </a:spcAft>
            </a:pPr>
            <a:r>
              <a:rPr lang="en-US" sz="1700" dirty="0" smtClean="0">
                <a:solidFill>
                  <a:srgbClr val="878685">
                    <a:lumMod val="50000"/>
                  </a:srgbClr>
                </a:solidFill>
                <a:ea typeface="Verdana" panose="020B0604030504040204" pitchFamily="34" charset="0"/>
                <a:cs typeface="Verdana" panose="020B0604030504040204" pitchFamily="34" charset="0"/>
              </a:rPr>
              <a:t>Innovation centric, risk taking &amp; agile, pro-active management and follow up</a:t>
            </a:r>
            <a:br>
              <a:rPr lang="en-US" sz="1700" dirty="0" smtClean="0">
                <a:solidFill>
                  <a:srgbClr val="878685">
                    <a:lumMod val="50000"/>
                  </a:srgbClr>
                </a:solidFill>
                <a:ea typeface="Verdana" panose="020B0604030504040204" pitchFamily="34" charset="0"/>
                <a:cs typeface="Verdana" panose="020B0604030504040204" pitchFamily="34" charset="0"/>
              </a:rPr>
            </a:br>
            <a:endParaRPr lang="en-US" sz="1700" dirty="0">
              <a:solidFill>
                <a:srgbClr val="878685">
                  <a:lumMod val="50000"/>
                </a:srgb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0668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1296" y="566967"/>
            <a:ext cx="8147248" cy="720081"/>
          </a:xfrm>
          <a:prstGeom prst="rect">
            <a:avLst/>
          </a:prstGeom>
        </p:spPr>
        <p:txBody>
          <a:bodyPr/>
          <a:lstStyle/>
          <a:p>
            <a:pPr marL="0" indent="0">
              <a:buClr>
                <a:schemeClr val="accent3"/>
              </a:buClr>
            </a:pPr>
            <a:r>
              <a:rPr lang="en-GB" dirty="0" smtClean="0">
                <a:solidFill>
                  <a:schemeClr val="accent6"/>
                </a:solidFill>
              </a:rPr>
              <a:t>R&amp;I </a:t>
            </a:r>
            <a:r>
              <a:rPr lang="en-GB" dirty="0">
                <a:solidFill>
                  <a:schemeClr val="accent6"/>
                </a:solidFill>
              </a:rPr>
              <a:t>Missions</a:t>
            </a:r>
          </a:p>
        </p:txBody>
      </p:sp>
      <p:sp>
        <p:nvSpPr>
          <p:cNvPr id="17" name="Rectangle 16"/>
          <p:cNvSpPr/>
          <p:nvPr/>
        </p:nvSpPr>
        <p:spPr>
          <a:xfrm>
            <a:off x="611188" y="1441169"/>
            <a:ext cx="8209284" cy="1483776"/>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216000" tIns="108000" rtlCol="0" anchor="t"/>
          <a:lstStyle/>
          <a:p>
            <a:pPr defTabSz="457200" fontAlgn="auto">
              <a:spcBef>
                <a:spcPts val="0"/>
              </a:spcBef>
              <a:spcAft>
                <a:spcPts val="0"/>
              </a:spcAft>
            </a:pPr>
            <a:r>
              <a:rPr lang="en-GB" sz="1800" b="0" dirty="0" smtClean="0">
                <a:solidFill>
                  <a:schemeClr val="accent2">
                    <a:lumMod val="50000"/>
                  </a:schemeClr>
                </a:solidFill>
              </a:rPr>
              <a:t> </a:t>
            </a:r>
            <a:endParaRPr lang="en-GB" sz="1800" b="0" dirty="0">
              <a:solidFill>
                <a:schemeClr val="accent2">
                  <a:lumMod val="50000"/>
                </a:schemeClr>
              </a:solidFill>
            </a:endParaRPr>
          </a:p>
        </p:txBody>
      </p:sp>
      <p:grpSp>
        <p:nvGrpSpPr>
          <p:cNvPr id="11" name="Group 10"/>
          <p:cNvGrpSpPr/>
          <p:nvPr/>
        </p:nvGrpSpPr>
        <p:grpSpPr>
          <a:xfrm>
            <a:off x="857424" y="1628800"/>
            <a:ext cx="7968161" cy="1101029"/>
            <a:chOff x="937214" y="1340768"/>
            <a:chExt cx="7883078" cy="1028384"/>
          </a:xfrm>
        </p:grpSpPr>
        <p:sp>
          <p:nvSpPr>
            <p:cNvPr id="12" name="Pentagon 11"/>
            <p:cNvSpPr/>
            <p:nvPr/>
          </p:nvSpPr>
          <p:spPr bwMode="auto">
            <a:xfrm>
              <a:off x="937214" y="1340768"/>
              <a:ext cx="2608058" cy="1008112"/>
            </a:xfrm>
            <a:prstGeom prst="homePlate">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accent3"/>
                  </a:solidFill>
                  <a:latin typeface="+mn-lt"/>
                  <a:ea typeface="Verdana" panose="020B0604030504040204" pitchFamily="34" charset="0"/>
                  <a:cs typeface="Verdana" panose="020B0604030504040204" pitchFamily="34" charset="0"/>
                </a:rPr>
                <a:t>R&amp;I Missions</a:t>
              </a:r>
            </a:p>
          </p:txBody>
        </p:sp>
        <p:sp>
          <p:nvSpPr>
            <p:cNvPr id="13" name="Title 1"/>
            <p:cNvSpPr txBox="1">
              <a:spLocks/>
            </p:cNvSpPr>
            <p:nvPr/>
          </p:nvSpPr>
          <p:spPr bwMode="auto">
            <a:xfrm>
              <a:off x="3545272" y="1361040"/>
              <a:ext cx="527502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defTabSz="457200">
                <a:spcAft>
                  <a:spcPts val="0"/>
                </a:spcAft>
              </a:pPr>
              <a:r>
                <a:rPr lang="en-GB" sz="1800" dirty="0" smtClean="0">
                  <a:solidFill>
                    <a:schemeClr val="accent2">
                      <a:lumMod val="50000"/>
                    </a:schemeClr>
                  </a:solidFill>
                </a:rPr>
                <a:t>Connecting </a:t>
              </a:r>
              <a:r>
                <a:rPr lang="en-GB" sz="1800" dirty="0">
                  <a:solidFill>
                    <a:schemeClr val="accent2">
                      <a:lumMod val="50000"/>
                    </a:schemeClr>
                  </a:solidFill>
                </a:rPr>
                <a:t>to citizens: </a:t>
              </a:r>
              <a:r>
                <a:rPr lang="en-GB" sz="1800" b="0" dirty="0">
                  <a:solidFill>
                    <a:schemeClr val="accent2">
                      <a:lumMod val="50000"/>
                    </a:schemeClr>
                  </a:solidFill>
                </a:rPr>
                <a:t>Missions will relate EU's research and innovation to society and </a:t>
              </a:r>
              <a:r>
                <a:rPr lang="en-GB" sz="1800" b="0" dirty="0" smtClean="0">
                  <a:solidFill>
                    <a:schemeClr val="accent2">
                      <a:lumMod val="50000"/>
                    </a:schemeClr>
                  </a:solidFill>
                </a:rPr>
                <a:t>citizens' </a:t>
              </a:r>
              <a:r>
                <a:rPr lang="en-GB" sz="1800" b="0" dirty="0">
                  <a:solidFill>
                    <a:schemeClr val="accent2">
                      <a:lumMod val="50000"/>
                    </a:schemeClr>
                  </a:solidFill>
                </a:rPr>
                <a:t>needs, with strong visibility and impact</a:t>
              </a:r>
              <a:endParaRPr lang="en-US" sz="1800" dirty="0">
                <a:solidFill>
                  <a:schemeClr val="accent2">
                    <a:lumMod val="50000"/>
                  </a:schemeClr>
                </a:solidFill>
                <a:ea typeface="Verdana" panose="020B0604030504040204" pitchFamily="34" charset="0"/>
                <a:cs typeface="Verdana" panose="020B0604030504040204" pitchFamily="34" charset="0"/>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4" y="319956"/>
            <a:ext cx="720000" cy="720000"/>
          </a:xfrm>
          <a:prstGeom prst="rect">
            <a:avLst/>
          </a:prstGeom>
        </p:spPr>
      </p:pic>
      <p:sp>
        <p:nvSpPr>
          <p:cNvPr id="4" name="ZoneTexte 3">
            <a:extLst>
              <a:ext uri="{FF2B5EF4-FFF2-40B4-BE49-F238E27FC236}">
                <a16:creationId xmlns:a16="http://schemas.microsoft.com/office/drawing/2014/main" id="{69455E74-2D0E-461A-A7F6-05519A7E8767}"/>
              </a:ext>
            </a:extLst>
          </p:cNvPr>
          <p:cNvSpPr txBox="1"/>
          <p:nvPr/>
        </p:nvSpPr>
        <p:spPr>
          <a:xfrm>
            <a:off x="533400" y="4250804"/>
            <a:ext cx="8287072" cy="2031325"/>
          </a:xfrm>
          <a:prstGeom prst="rect">
            <a:avLst/>
          </a:prstGeom>
          <a:noFill/>
        </p:spPr>
        <p:txBody>
          <a:bodyPr wrap="square" rtlCol="0">
            <a:spAutoFit/>
          </a:bodyPr>
          <a:lstStyle/>
          <a:p>
            <a:pPr>
              <a:spcAft>
                <a:spcPts val="0"/>
              </a:spcAft>
            </a:pPr>
            <a:endParaRPr lang="en-GB" sz="1800" b="0" dirty="0">
              <a:solidFill>
                <a:schemeClr val="accent2">
                  <a:lumMod val="50000"/>
                </a:schemeClr>
              </a:solidFill>
              <a:latin typeface="+mn-lt"/>
            </a:endParaRPr>
          </a:p>
          <a:p>
            <a:pPr>
              <a:spcAft>
                <a:spcPts val="0"/>
              </a:spcAft>
            </a:pPr>
            <a:r>
              <a:rPr lang="en-GB" sz="1800" b="0" dirty="0" smtClean="0">
                <a:solidFill>
                  <a:schemeClr val="accent2">
                    <a:lumMod val="50000"/>
                  </a:schemeClr>
                </a:solidFill>
                <a:latin typeface="+mn-lt"/>
              </a:rPr>
              <a:t>Horizon Europe proposal defines mission characteristics and criteria </a:t>
            </a:r>
          </a:p>
          <a:p>
            <a:pPr>
              <a:spcAft>
                <a:spcPts val="0"/>
              </a:spcAft>
            </a:pPr>
            <a:endParaRPr lang="en-GB" sz="1800" b="0" dirty="0" smtClean="0">
              <a:solidFill>
                <a:schemeClr val="accent2">
                  <a:lumMod val="50000"/>
                </a:schemeClr>
              </a:solidFill>
              <a:latin typeface="+mn-lt"/>
            </a:endParaRPr>
          </a:p>
          <a:p>
            <a:pPr>
              <a:spcAft>
                <a:spcPts val="0"/>
              </a:spcAft>
            </a:pPr>
            <a:r>
              <a:rPr lang="en-GB" sz="1800" b="0" dirty="0" smtClean="0">
                <a:solidFill>
                  <a:schemeClr val="accent2">
                    <a:lumMod val="50000"/>
                  </a:schemeClr>
                </a:solidFill>
                <a:latin typeface="+mn-lt"/>
              </a:rPr>
              <a:t>Specific missions will be </a:t>
            </a:r>
            <a:r>
              <a:rPr lang="en-GB" sz="1800" dirty="0" smtClean="0">
                <a:solidFill>
                  <a:schemeClr val="accent6"/>
                </a:solidFill>
                <a:latin typeface="+mn-lt"/>
              </a:rPr>
              <a:t>co-designed with Member States, stakeholders and citizens </a:t>
            </a:r>
            <a:r>
              <a:rPr lang="en-GB" sz="1800" b="0" dirty="0" smtClean="0">
                <a:solidFill>
                  <a:schemeClr val="accent2">
                    <a:lumMod val="50000"/>
                  </a:schemeClr>
                </a:solidFill>
                <a:latin typeface="+mn-lt"/>
              </a:rPr>
              <a:t>and programmed within the Global Challenges and Industrial Competitiveness pillar (drawing on inputs from other pillars) </a:t>
            </a:r>
            <a:br>
              <a:rPr lang="en-GB" sz="1800" b="0" dirty="0" smtClean="0">
                <a:solidFill>
                  <a:schemeClr val="accent2">
                    <a:lumMod val="50000"/>
                  </a:schemeClr>
                </a:solidFill>
                <a:latin typeface="+mn-lt"/>
              </a:rPr>
            </a:br>
            <a:endParaRPr lang="en-GB" sz="1800" b="0" dirty="0" smtClean="0">
              <a:solidFill>
                <a:schemeClr val="accent2">
                  <a:lumMod val="50000"/>
                </a:schemeClr>
              </a:solidFill>
              <a:latin typeface="+mn-lt"/>
            </a:endParaRPr>
          </a:p>
        </p:txBody>
      </p:sp>
      <p:sp>
        <p:nvSpPr>
          <p:cNvPr id="26" name="Content Placeholder 2">
            <a:extLst>
              <a:ext uri="{FF2B5EF4-FFF2-40B4-BE49-F238E27FC236}">
                <a16:creationId xmlns:a16="http://schemas.microsoft.com/office/drawing/2014/main" id="{11E8D1D9-1406-4366-9D96-5C2F47DE8947}"/>
              </a:ext>
            </a:extLst>
          </p:cNvPr>
          <p:cNvSpPr txBox="1">
            <a:spLocks/>
          </p:cNvSpPr>
          <p:nvPr/>
        </p:nvSpPr>
        <p:spPr bwMode="auto">
          <a:xfrm>
            <a:off x="629001" y="3068960"/>
            <a:ext cx="8209284" cy="1322671"/>
          </a:xfrm>
          <a:prstGeom prst="rect">
            <a:avLst/>
          </a:prstGeom>
          <a:solidFill>
            <a:schemeClr val="accent6"/>
          </a:solidFill>
          <a:ln w="9525">
            <a:noFill/>
            <a:miter lim="800000"/>
            <a:headEnd/>
            <a:tailEnd/>
          </a:ln>
        </p:spPr>
        <p:txBody>
          <a:bodyPr vert="horz" wrap="square" lIns="180000" tIns="72000" rIns="14400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defTabSz="457200" fontAlgn="auto">
              <a:spcBef>
                <a:spcPts val="0"/>
              </a:spcBef>
              <a:spcAft>
                <a:spcPts val="0"/>
              </a:spcAft>
              <a:buNone/>
            </a:pPr>
            <a:r>
              <a:rPr lang="en-GB" sz="1800" b="0" i="0" dirty="0">
                <a:solidFill>
                  <a:schemeClr val="bg1"/>
                </a:solidFill>
              </a:rPr>
              <a:t>A mission will consist of a portfolio of actions intended to achieve </a:t>
            </a:r>
            <a:r>
              <a:rPr lang="en-GB" sz="1800" b="0" i="0" dirty="0" smtClean="0">
                <a:solidFill>
                  <a:schemeClr val="bg1"/>
                </a:solidFill>
              </a:rPr>
              <a:t/>
            </a:r>
            <a:br>
              <a:rPr lang="en-GB" sz="1800" b="0" i="0" dirty="0" smtClean="0">
                <a:solidFill>
                  <a:schemeClr val="bg1"/>
                </a:solidFill>
              </a:rPr>
            </a:br>
            <a:r>
              <a:rPr lang="en-GB" sz="1800" i="0" dirty="0" smtClean="0">
                <a:solidFill>
                  <a:schemeClr val="tx1"/>
                </a:solidFill>
              </a:rPr>
              <a:t>a </a:t>
            </a:r>
            <a:r>
              <a:rPr lang="en-GB" sz="1800" i="0" dirty="0">
                <a:solidFill>
                  <a:schemeClr val="tx1"/>
                </a:solidFill>
              </a:rPr>
              <a:t>bold and inspirational as well as measurable goal</a:t>
            </a:r>
            <a:r>
              <a:rPr lang="en-GB" sz="1800" b="0" i="0" dirty="0">
                <a:solidFill>
                  <a:schemeClr val="tx1"/>
                </a:solidFill>
              </a:rPr>
              <a:t> </a:t>
            </a:r>
            <a:r>
              <a:rPr lang="en-GB" sz="1800" b="0" i="0" dirty="0">
                <a:solidFill>
                  <a:schemeClr val="bg1"/>
                </a:solidFill>
              </a:rPr>
              <a:t>within a set timeframe, with impact for science and technology, society and citizens </a:t>
            </a:r>
            <a:r>
              <a:rPr lang="en-GB" sz="1800" b="0" i="0" dirty="0" smtClean="0">
                <a:solidFill>
                  <a:schemeClr val="bg1"/>
                </a:solidFill>
              </a:rPr>
              <a:t/>
            </a:r>
            <a:br>
              <a:rPr lang="en-GB" sz="1800" b="0" i="0" dirty="0" smtClean="0">
                <a:solidFill>
                  <a:schemeClr val="bg1"/>
                </a:solidFill>
              </a:rPr>
            </a:br>
            <a:r>
              <a:rPr lang="en-GB" sz="1800" b="0" i="0" dirty="0" smtClean="0">
                <a:solidFill>
                  <a:schemeClr val="bg1"/>
                </a:solidFill>
              </a:rPr>
              <a:t>that </a:t>
            </a:r>
            <a:r>
              <a:rPr lang="en-GB" sz="1800" b="0" i="0" dirty="0">
                <a:solidFill>
                  <a:schemeClr val="bg1"/>
                </a:solidFill>
              </a:rPr>
              <a:t>goes beyond individual actions</a:t>
            </a:r>
            <a:r>
              <a:rPr lang="en-GB" sz="1800" b="0" i="0" dirty="0">
                <a:solidFill>
                  <a:schemeClr val="accent2">
                    <a:lumMod val="50000"/>
                  </a:schemeClr>
                </a:solidFill>
              </a:rPr>
              <a:t>.</a:t>
            </a:r>
          </a:p>
        </p:txBody>
      </p:sp>
    </p:spTree>
    <p:extLst>
      <p:ext uri="{BB962C8B-B14F-4D97-AF65-F5344CB8AC3E}">
        <p14:creationId xmlns:p14="http://schemas.microsoft.com/office/powerpoint/2010/main" val="2625057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548679"/>
            <a:ext cx="828092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175"/>
            <a:r>
              <a:rPr lang="en-GB" sz="3200" kern="0" dirty="0">
                <a:solidFill>
                  <a:schemeClr val="accent6"/>
                </a:solidFill>
              </a:rPr>
              <a:t>	  </a:t>
            </a:r>
            <a:r>
              <a:rPr lang="en-GB" kern="0" dirty="0">
                <a:solidFill>
                  <a:schemeClr val="accent6"/>
                </a:solidFill>
              </a:rPr>
              <a:t>New approach to European Partnerships </a:t>
            </a:r>
          </a:p>
        </p:txBody>
      </p:sp>
      <p:graphicFrame>
        <p:nvGraphicFramePr>
          <p:cNvPr id="4" name="Diagram 3"/>
          <p:cNvGraphicFramePr/>
          <p:nvPr>
            <p:extLst>
              <p:ext uri="{D42A27DB-BD31-4B8C-83A1-F6EECF244321}">
                <p14:modId xmlns:p14="http://schemas.microsoft.com/office/powerpoint/2010/main" val="244183893"/>
              </p:ext>
            </p:extLst>
          </p:nvPr>
        </p:nvGraphicFramePr>
        <p:xfrm>
          <a:off x="611560" y="3284984"/>
          <a:ext cx="806489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59" y="269792"/>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10F91231-EF57-4556-BFB8-981CC8689652}"/>
              </a:ext>
            </a:extLst>
          </p:cNvPr>
          <p:cNvSpPr/>
          <p:nvPr/>
        </p:nvSpPr>
        <p:spPr>
          <a:xfrm>
            <a:off x="611188" y="1268760"/>
            <a:ext cx="8137276" cy="1877595"/>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4000" tIns="144000" rIns="144000" rtlCol="0" anchor="t"/>
          <a:lstStyle/>
          <a:p>
            <a:pPr defTabSz="457200" fontAlgn="auto">
              <a:spcBef>
                <a:spcPts val="0"/>
              </a:spcBef>
              <a:spcAft>
                <a:spcPts val="0"/>
              </a:spcAft>
            </a:pPr>
            <a:r>
              <a:rPr lang="en-GB" sz="1800" b="0" dirty="0" smtClean="0">
                <a:solidFill>
                  <a:schemeClr val="accent2">
                    <a:lumMod val="50000"/>
                  </a:schemeClr>
                </a:solidFill>
                <a:sym typeface="Wingdings" panose="05000000000000000000" pitchFamily="2" charset="2"/>
              </a:rPr>
              <a:t>New </a:t>
            </a:r>
            <a:r>
              <a:rPr lang="en-GB" sz="1800" b="0" dirty="0">
                <a:solidFill>
                  <a:schemeClr val="accent2">
                    <a:lumMod val="50000"/>
                  </a:schemeClr>
                </a:solidFill>
                <a:sym typeface="Wingdings" panose="05000000000000000000" pitchFamily="2" charset="2"/>
              </a:rPr>
              <a:t>generation of objective-driven and more ambitious partnerships in support </a:t>
            </a:r>
            <a:r>
              <a:rPr lang="en-GB" sz="1800" b="0" dirty="0" smtClean="0">
                <a:solidFill>
                  <a:schemeClr val="accent2">
                    <a:lumMod val="50000"/>
                  </a:schemeClr>
                </a:solidFill>
                <a:sym typeface="Wingdings" panose="05000000000000000000" pitchFamily="2" charset="2"/>
              </a:rPr>
              <a:t>of </a:t>
            </a:r>
            <a:r>
              <a:rPr lang="en-GB" sz="1800" b="0" dirty="0">
                <a:solidFill>
                  <a:schemeClr val="accent2">
                    <a:lumMod val="50000"/>
                  </a:schemeClr>
                </a:solidFill>
                <a:sym typeface="Wingdings" panose="05000000000000000000" pitchFamily="2" charset="2"/>
              </a:rPr>
              <a:t>agreed EU policy </a:t>
            </a:r>
            <a:r>
              <a:rPr lang="en-GB" sz="1800" b="0" dirty="0" smtClean="0">
                <a:solidFill>
                  <a:schemeClr val="accent2">
                    <a:lumMod val="50000"/>
                  </a:schemeClr>
                </a:solidFill>
                <a:sym typeface="Wingdings" panose="05000000000000000000" pitchFamily="2" charset="2"/>
              </a:rPr>
              <a:t>objectives</a:t>
            </a:r>
            <a:endParaRPr lang="en-US" sz="1800" b="0" dirty="0">
              <a:solidFill>
                <a:srgbClr val="404A52"/>
              </a:solidFill>
            </a:endParaRPr>
          </a:p>
          <a:p>
            <a:pPr defTabSz="457200" fontAlgn="auto">
              <a:spcBef>
                <a:spcPts val="0"/>
              </a:spcBef>
              <a:spcAft>
                <a:spcPts val="0"/>
              </a:spcAft>
            </a:pPr>
            <a:endParaRPr lang="en-GB" sz="1800" b="0" dirty="0">
              <a:solidFill>
                <a:srgbClr val="404A52"/>
              </a:solidFill>
            </a:endParaRPr>
          </a:p>
        </p:txBody>
      </p:sp>
      <p:grpSp>
        <p:nvGrpSpPr>
          <p:cNvPr id="8" name="Group 10">
            <a:extLst>
              <a:ext uri="{FF2B5EF4-FFF2-40B4-BE49-F238E27FC236}">
                <a16:creationId xmlns:a16="http://schemas.microsoft.com/office/drawing/2014/main" id="{964FAAA9-1E64-490D-88BA-3C5BACE38B4E}"/>
              </a:ext>
            </a:extLst>
          </p:cNvPr>
          <p:cNvGrpSpPr/>
          <p:nvPr/>
        </p:nvGrpSpPr>
        <p:grpSpPr>
          <a:xfrm>
            <a:off x="782771" y="2133399"/>
            <a:ext cx="7794110" cy="1065341"/>
            <a:chOff x="795112" y="1213327"/>
            <a:chExt cx="7700612" cy="995050"/>
          </a:xfrm>
        </p:grpSpPr>
        <p:sp>
          <p:nvSpPr>
            <p:cNvPr id="9" name="Pentagon 11">
              <a:extLst>
                <a:ext uri="{FF2B5EF4-FFF2-40B4-BE49-F238E27FC236}">
                  <a16:creationId xmlns:a16="http://schemas.microsoft.com/office/drawing/2014/main" id="{364070A1-E072-4C6F-8750-69FA24685CC9}"/>
                </a:ext>
              </a:extLst>
            </p:cNvPr>
            <p:cNvSpPr/>
            <p:nvPr/>
          </p:nvSpPr>
          <p:spPr bwMode="auto">
            <a:xfrm>
              <a:off x="795112" y="1213327"/>
              <a:ext cx="2608058" cy="836571"/>
            </a:xfrm>
            <a:prstGeom prst="homePlate">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accent3"/>
                  </a:solidFill>
                  <a:latin typeface="+mn-lt"/>
                  <a:ea typeface="Verdana" panose="020B0604030504040204" pitchFamily="34" charset="0"/>
                  <a:cs typeface="Verdana" panose="020B0604030504040204" pitchFamily="34" charset="0"/>
                </a:rPr>
                <a:t>Key features</a:t>
              </a:r>
            </a:p>
          </p:txBody>
        </p:sp>
        <p:sp>
          <p:nvSpPr>
            <p:cNvPr id="10" name="Title 1">
              <a:extLst>
                <a:ext uri="{FF2B5EF4-FFF2-40B4-BE49-F238E27FC236}">
                  <a16:creationId xmlns:a16="http://schemas.microsoft.com/office/drawing/2014/main" id="{AA8CEFE3-62CB-443C-AC49-9D1054156939}"/>
                </a:ext>
              </a:extLst>
            </p:cNvPr>
            <p:cNvSpPr txBox="1">
              <a:spLocks/>
            </p:cNvSpPr>
            <p:nvPr/>
          </p:nvSpPr>
          <p:spPr bwMode="auto">
            <a:xfrm>
              <a:off x="3385100" y="1371806"/>
              <a:ext cx="5110624" cy="8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630238" lvl="1" indent="-273050" fontAlgn="t">
                <a:spcBef>
                  <a:spcPts val="0"/>
                </a:spcBef>
                <a:spcAft>
                  <a:spcPts val="600"/>
                </a:spcAft>
                <a:buClr>
                  <a:schemeClr val="tx1"/>
                </a:buClr>
                <a:buFont typeface="Wingdings" panose="05000000000000000000" pitchFamily="2" charset="2"/>
                <a:buChar char="§"/>
              </a:pPr>
              <a:r>
                <a:rPr lang="en-US" sz="1800" dirty="0" smtClean="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Simple architecture </a:t>
              </a: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and toolbox</a:t>
              </a:r>
            </a:p>
            <a:p>
              <a:pPr marL="630238" lvl="1" indent="-273050" fontAlgn="t">
                <a:spcBef>
                  <a:spcPts val="0"/>
                </a:spcBef>
                <a:spcAft>
                  <a:spcPts val="60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 Coherent life-cycle approach</a:t>
              </a:r>
            </a:p>
            <a:p>
              <a:pPr marL="630238" lvl="1" indent="-273050" fontAlgn="t">
                <a:spcBef>
                  <a:spcPts val="0"/>
                </a:spcBef>
                <a:spcAft>
                  <a:spcPts val="60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 Strategic orientation</a:t>
              </a:r>
            </a:p>
            <a:p>
              <a:pPr>
                <a:spcAft>
                  <a:spcPts val="1200"/>
                </a:spcAft>
                <a:buClr>
                  <a:schemeClr val="tx1"/>
                </a:buClr>
              </a:pPr>
              <a:r>
                <a:rPr lang="en-GB" sz="1600" dirty="0">
                  <a:solidFill>
                    <a:schemeClr val="accent2">
                      <a:lumMod val="50000"/>
                    </a:schemeClr>
                  </a:solidFill>
                  <a:latin typeface="Arial" panose="020B0604020202020204" pitchFamily="34" charset="0"/>
                  <a:cs typeface="Arial" panose="020B0604020202020204" pitchFamily="34" charset="0"/>
                </a:rPr>
                <a:t> </a:t>
              </a:r>
              <a:endParaRPr lang="en-GB" sz="1600" kern="0" dirty="0">
                <a:solidFill>
                  <a:schemeClr val="accent2">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33889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5868144" cy="646331"/>
          </a:xfrm>
          <a:prstGeom prst="rect">
            <a:avLst/>
          </a:prstGeom>
          <a:solidFill>
            <a:schemeClr val="accent6"/>
          </a:solidFill>
        </p:spPr>
        <p:txBody>
          <a:bodyPr wrap="square" lIns="0" rtlCol="0" anchor="ctr" anchorCtr="0">
            <a:spAutoFit/>
          </a:bodyPr>
          <a:lstStyle/>
          <a:p>
            <a:pPr lvl="1"/>
            <a:r>
              <a:rPr lang="en-GB" sz="3600" dirty="0">
                <a:solidFill>
                  <a:srgbClr val="FFFFFF"/>
                </a:solidFill>
                <a:latin typeface="Arial"/>
              </a:rPr>
              <a:t>Horizon Europe – How?</a:t>
            </a:r>
          </a:p>
        </p:txBody>
      </p:sp>
    </p:spTree>
    <p:extLst>
      <p:ext uri="{BB962C8B-B14F-4D97-AF65-F5344CB8AC3E}">
        <p14:creationId xmlns:p14="http://schemas.microsoft.com/office/powerpoint/2010/main" val="2395427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557823"/>
            <a:ext cx="8784976" cy="720081"/>
          </a:xfrm>
          <a:prstGeom prst="rect">
            <a:avLst/>
          </a:prstGeom>
        </p:spPr>
        <p:txBody>
          <a:bodyPr/>
          <a:lstStyle/>
          <a:p>
            <a:pPr marL="265113" indent="0"/>
            <a:r>
              <a:rPr lang="en-GB" dirty="0">
                <a:solidFill>
                  <a:schemeClr val="accent6"/>
                </a:solidFill>
                <a:latin typeface="Arial" panose="020B0604020202020204" pitchFamily="34" charset="0"/>
                <a:cs typeface="Arial" panose="020B0604020202020204" pitchFamily="34" charset="0"/>
              </a:rPr>
              <a:t>Strategic </a:t>
            </a:r>
            <a:r>
              <a:rPr lang="en-GB" dirty="0" smtClean="0">
                <a:solidFill>
                  <a:schemeClr val="accent6"/>
                </a:solidFill>
                <a:latin typeface="Arial" panose="020B0604020202020204" pitchFamily="34" charset="0"/>
                <a:cs typeface="Arial" panose="020B0604020202020204" pitchFamily="34" charset="0"/>
              </a:rPr>
              <a:t>planning </a:t>
            </a:r>
            <a:r>
              <a:rPr lang="en-GB" sz="2400" b="0" dirty="0" smtClean="0">
                <a:solidFill>
                  <a:schemeClr val="accent2">
                    <a:lumMod val="50000"/>
                  </a:schemeClr>
                </a:solidFill>
                <a:latin typeface="Arial" panose="020B0604020202020204" pitchFamily="34" charset="0"/>
                <a:cs typeface="Arial" panose="020B0604020202020204" pitchFamily="34" charset="0"/>
              </a:rPr>
              <a:t>to define multiannual work programmes and calls for proposals</a:t>
            </a:r>
            <a:r>
              <a:rPr lang="en-GB" b="0" dirty="0">
                <a:latin typeface="Arial" panose="020B0604020202020204" pitchFamily="34" charset="0"/>
                <a:cs typeface="Arial" panose="020B0604020202020204" pitchFamily="34" charset="0"/>
              </a:rPr>
              <a:t/>
            </a:r>
            <a:br>
              <a:rPr lang="en-GB" b="0" dirty="0">
                <a:latin typeface="Arial" panose="020B0604020202020204" pitchFamily="34" charset="0"/>
                <a:cs typeface="Arial" panose="020B0604020202020204" pitchFamily="34" charset="0"/>
              </a:rPr>
            </a:br>
            <a:endParaRPr lang="en-GB" b="0" u="sng"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628800"/>
            <a:ext cx="8208912" cy="1080120"/>
          </a:xfrm>
          <a:prstGeom prst="rect">
            <a:avLst/>
          </a:prstGeom>
          <a:ln w="28575">
            <a:solidFill>
              <a:schemeClr val="tx1"/>
            </a:solidFill>
          </a:ln>
        </p:spPr>
        <p:txBody>
          <a:bodyPr tIns="72000"/>
          <a:lstStyle/>
          <a:p>
            <a:pPr>
              <a:spcBef>
                <a:spcPts val="0"/>
              </a:spcBef>
              <a:buClr>
                <a:schemeClr val="accent2">
                  <a:lumMod val="50000"/>
                </a:schemeClr>
              </a:buClr>
              <a:buFont typeface="Arial" charset="0"/>
              <a:buChar char="•"/>
            </a:pPr>
            <a:r>
              <a:rPr lang="en-GB" sz="2000" i="0" dirty="0" smtClean="0">
                <a:solidFill>
                  <a:srgbClr val="000000"/>
                </a:solidFill>
              </a:rPr>
              <a:t>Transparency and stakeholder involvement</a:t>
            </a:r>
          </a:p>
          <a:p>
            <a:pPr>
              <a:spcBef>
                <a:spcPts val="0"/>
              </a:spcBef>
              <a:buClr>
                <a:schemeClr val="accent2">
                  <a:lumMod val="50000"/>
                </a:schemeClr>
              </a:buClr>
              <a:buFont typeface="Arial" charset="0"/>
              <a:buChar char="•"/>
            </a:pPr>
            <a:r>
              <a:rPr lang="en-GB" sz="2000" i="0" dirty="0" smtClean="0">
                <a:solidFill>
                  <a:srgbClr val="000000"/>
                </a:solidFill>
              </a:rPr>
              <a:t>Prioritisation </a:t>
            </a:r>
            <a:r>
              <a:rPr lang="en-GB" sz="2000" i="0" dirty="0">
                <a:solidFill>
                  <a:srgbClr val="000000"/>
                </a:solidFill>
              </a:rPr>
              <a:t>and </a:t>
            </a:r>
            <a:r>
              <a:rPr lang="en-GB" sz="2000" i="0" dirty="0" smtClean="0">
                <a:solidFill>
                  <a:srgbClr val="000000"/>
                </a:solidFill>
              </a:rPr>
              <a:t>flexibility to align </a:t>
            </a:r>
            <a:r>
              <a:rPr lang="en-GB" sz="2000" i="0" dirty="0">
                <a:solidFill>
                  <a:srgbClr val="000000"/>
                </a:solidFill>
              </a:rPr>
              <a:t>to political </a:t>
            </a:r>
            <a:r>
              <a:rPr lang="en-GB" sz="2000" i="0" dirty="0" smtClean="0">
                <a:solidFill>
                  <a:srgbClr val="000000"/>
                </a:solidFill>
              </a:rPr>
              <a:t>priorities </a:t>
            </a:r>
            <a:endParaRPr lang="en-GB" sz="2000" i="0" dirty="0">
              <a:solidFill>
                <a:srgbClr val="000000"/>
              </a:solidFill>
            </a:endParaRPr>
          </a:p>
          <a:p>
            <a:pPr>
              <a:spcBef>
                <a:spcPts val="0"/>
              </a:spcBef>
              <a:buClr>
                <a:schemeClr val="accent2">
                  <a:lumMod val="50000"/>
                </a:schemeClr>
              </a:buClr>
              <a:buFont typeface="Arial" charset="0"/>
              <a:buChar char="•"/>
            </a:pPr>
            <a:r>
              <a:rPr lang="en-GB" sz="2000" i="0" dirty="0" smtClean="0">
                <a:solidFill>
                  <a:srgbClr val="000000"/>
                </a:solidFill>
              </a:rPr>
              <a:t>Internal programme coherence &amp; synergies with other programmes </a:t>
            </a:r>
            <a:endParaRPr lang="en-GB" sz="2000" i="0" dirty="0">
              <a:solidFill>
                <a:schemeClr val="accent2">
                  <a:lumMod val="50000"/>
                </a:schemeClr>
              </a:solidFill>
              <a:latin typeface="Arial" panose="020B0604020202020204" pitchFamily="34" charset="0"/>
              <a:cs typeface="Arial" panose="020B0604020202020204" pitchFamily="34" charset="0"/>
            </a:endParaRPr>
          </a:p>
        </p:txBody>
      </p:sp>
      <p:sp>
        <p:nvSpPr>
          <p:cNvPr id="6" name="Freeform 5"/>
          <p:cNvSpPr/>
          <p:nvPr/>
        </p:nvSpPr>
        <p:spPr>
          <a:xfrm>
            <a:off x="611560" y="5229200"/>
            <a:ext cx="8208912" cy="668901"/>
          </a:xfrm>
          <a:custGeom>
            <a:avLst/>
            <a:gdLst>
              <a:gd name="connsiteX0" fmla="*/ 0 w 8208912"/>
              <a:gd name="connsiteY0" fmla="*/ 0 h 668901"/>
              <a:gd name="connsiteX1" fmla="*/ 8208912 w 8208912"/>
              <a:gd name="connsiteY1" fmla="*/ 0 h 668901"/>
              <a:gd name="connsiteX2" fmla="*/ 8208912 w 8208912"/>
              <a:gd name="connsiteY2" fmla="*/ 668901 h 668901"/>
              <a:gd name="connsiteX3" fmla="*/ 0 w 8208912"/>
              <a:gd name="connsiteY3" fmla="*/ 668901 h 668901"/>
              <a:gd name="connsiteX4" fmla="*/ 0 w 8208912"/>
              <a:gd name="connsiteY4" fmla="*/ 0 h 66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12" h="668901">
                <a:moveTo>
                  <a:pt x="0" y="0"/>
                </a:moveTo>
                <a:lnTo>
                  <a:pt x="8208912" y="0"/>
                </a:lnTo>
                <a:lnTo>
                  <a:pt x="8208912" y="668901"/>
                </a:lnTo>
                <a:lnTo>
                  <a:pt x="0" y="668901"/>
                </a:lnTo>
                <a:lnTo>
                  <a:pt x="0" y="0"/>
                </a:lnTo>
                <a:close/>
              </a:path>
            </a:pathLst>
          </a:custGeom>
          <a:solidFill>
            <a:schemeClr val="accent6"/>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kern="1200" dirty="0">
                <a:solidFill>
                  <a:schemeClr val="tx1"/>
                </a:solidFill>
              </a:rPr>
              <a:t>Work Programmes</a:t>
            </a:r>
            <a:endParaRPr lang="en-GB" sz="2400" kern="1200" dirty="0">
              <a:solidFill>
                <a:schemeClr val="tx1"/>
              </a:solidFill>
            </a:endParaRPr>
          </a:p>
        </p:txBody>
      </p:sp>
      <p:sp>
        <p:nvSpPr>
          <p:cNvPr id="7" name="Freeform 6"/>
          <p:cNvSpPr/>
          <p:nvPr/>
        </p:nvSpPr>
        <p:spPr>
          <a:xfrm>
            <a:off x="611560" y="2852936"/>
            <a:ext cx="8208912" cy="2520280"/>
          </a:xfrm>
          <a:custGeom>
            <a:avLst/>
            <a:gdLst>
              <a:gd name="connsiteX0" fmla="*/ 0 w 8208912"/>
              <a:gd name="connsiteY0" fmla="*/ 1029877 h 2940572"/>
              <a:gd name="connsiteX1" fmla="*/ 3736885 w 8208912"/>
              <a:gd name="connsiteY1" fmla="*/ 1029877 h 2940572"/>
              <a:gd name="connsiteX2" fmla="*/ 3736885 w 8208912"/>
              <a:gd name="connsiteY2" fmla="*/ 735143 h 2940572"/>
              <a:gd name="connsiteX3" fmla="*/ 3369313 w 8208912"/>
              <a:gd name="connsiteY3" fmla="*/ 735143 h 2940572"/>
              <a:gd name="connsiteX4" fmla="*/ 4104456 w 8208912"/>
              <a:gd name="connsiteY4" fmla="*/ 0 h 2940572"/>
              <a:gd name="connsiteX5" fmla="*/ 4839599 w 8208912"/>
              <a:gd name="connsiteY5" fmla="*/ 735143 h 2940572"/>
              <a:gd name="connsiteX6" fmla="*/ 4472028 w 8208912"/>
              <a:gd name="connsiteY6" fmla="*/ 735143 h 2940572"/>
              <a:gd name="connsiteX7" fmla="*/ 4472028 w 8208912"/>
              <a:gd name="connsiteY7" fmla="*/ 1029877 h 2940572"/>
              <a:gd name="connsiteX8" fmla="*/ 8208912 w 8208912"/>
              <a:gd name="connsiteY8" fmla="*/ 1029877 h 2940572"/>
              <a:gd name="connsiteX9" fmla="*/ 8208912 w 8208912"/>
              <a:gd name="connsiteY9" fmla="*/ 2940572 h 2940572"/>
              <a:gd name="connsiteX10" fmla="*/ 0 w 8208912"/>
              <a:gd name="connsiteY10" fmla="*/ 2940572 h 2940572"/>
              <a:gd name="connsiteX11" fmla="*/ 0 w 8208912"/>
              <a:gd name="connsiteY11" fmla="*/ 1029877 h 29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8912" h="2940572">
                <a:moveTo>
                  <a:pt x="8208912" y="1910695"/>
                </a:moveTo>
                <a:lnTo>
                  <a:pt x="4472027" y="1910695"/>
                </a:lnTo>
                <a:lnTo>
                  <a:pt x="4472027" y="2205429"/>
                </a:lnTo>
                <a:lnTo>
                  <a:pt x="4839599" y="2205429"/>
                </a:lnTo>
                <a:lnTo>
                  <a:pt x="4104456" y="2940571"/>
                </a:lnTo>
                <a:lnTo>
                  <a:pt x="3369313" y="2205429"/>
                </a:lnTo>
                <a:lnTo>
                  <a:pt x="3736884" y="2205429"/>
                </a:lnTo>
                <a:lnTo>
                  <a:pt x="3736884" y="1910695"/>
                </a:lnTo>
                <a:lnTo>
                  <a:pt x="0" y="1910695"/>
                </a:lnTo>
                <a:lnTo>
                  <a:pt x="0" y="1"/>
                </a:lnTo>
                <a:lnTo>
                  <a:pt x="8208912" y="1"/>
                </a:lnTo>
                <a:lnTo>
                  <a:pt x="8208912" y="1910695"/>
                </a:lnTo>
                <a:close/>
              </a:path>
            </a:pathLst>
          </a:custGeom>
          <a:solidFill>
            <a:srgbClr val="009FBA"/>
          </a:solidFill>
          <a:ln>
            <a:noFill/>
          </a:ln>
        </p:spPr>
        <p:style>
          <a:lnRef idx="2">
            <a:schemeClr val="lt1">
              <a:hueOff val="0"/>
              <a:satOff val="0"/>
              <a:lumOff val="0"/>
              <a:alphaOff val="0"/>
            </a:schemeClr>
          </a:lnRef>
          <a:fillRef idx="1">
            <a:scrgbClr r="0" g="0" b="0"/>
          </a:fillRef>
          <a:effectRef idx="0">
            <a:schemeClr val="accent5">
              <a:hueOff val="-320914"/>
              <a:satOff val="-4180"/>
              <a:lumOff val="-23333"/>
              <a:alphaOff val="0"/>
            </a:schemeClr>
          </a:effectRef>
          <a:fontRef idx="minor">
            <a:schemeClr val="lt1"/>
          </a:fontRef>
        </p:style>
        <p:txBody>
          <a:bodyPr spcFirstLastPara="0" vert="horz" wrap="square" lIns="142240" tIns="144000" rIns="142240" bIns="2050673" numCol="1" spcCol="1270" anchor="t" anchorCtr="0">
            <a:noAutofit/>
          </a:bodyPr>
          <a:lstStyle/>
          <a:p>
            <a:pPr lvl="0" algn="ctr" defTabSz="889000">
              <a:lnSpc>
                <a:spcPct val="90000"/>
              </a:lnSpc>
              <a:spcBef>
                <a:spcPct val="0"/>
              </a:spcBef>
              <a:spcAft>
                <a:spcPts val="300"/>
              </a:spcAft>
            </a:pPr>
            <a:r>
              <a:rPr lang="de-DE" sz="2000" b="1" kern="1200" dirty="0" err="1">
                <a:solidFill>
                  <a:srgbClr val="002060"/>
                </a:solidFill>
              </a:rPr>
              <a:t>Multiannual</a:t>
            </a:r>
            <a:r>
              <a:rPr lang="de-DE" sz="2000" b="1" kern="1200" dirty="0">
                <a:solidFill>
                  <a:srgbClr val="002060"/>
                </a:solidFill>
              </a:rPr>
              <a:t> Strategic R&amp;I Plan</a:t>
            </a:r>
          </a:p>
          <a:p>
            <a:pPr lvl="0" algn="ctr" defTabSz="889000">
              <a:lnSpc>
                <a:spcPct val="90000"/>
              </a:lnSpc>
              <a:spcBef>
                <a:spcPct val="0"/>
              </a:spcBef>
              <a:spcAft>
                <a:spcPts val="0"/>
              </a:spcAft>
            </a:pPr>
            <a:r>
              <a:rPr lang="de-DE" sz="1800" kern="1200" dirty="0" smtClean="0"/>
              <a:t>* </a:t>
            </a:r>
            <a:r>
              <a:rPr lang="de-DE" sz="1800" kern="1200" dirty="0" err="1" smtClean="0"/>
              <a:t>Multiannual</a:t>
            </a:r>
            <a:r>
              <a:rPr lang="de-DE" sz="1800" kern="1200" dirty="0" smtClean="0"/>
              <a:t> </a:t>
            </a:r>
            <a:r>
              <a:rPr lang="de-DE" sz="1800" kern="1200" dirty="0" err="1"/>
              <a:t>orientations</a:t>
            </a:r>
            <a:r>
              <a:rPr lang="de-DE" sz="1800" kern="1200" dirty="0"/>
              <a:t> </a:t>
            </a:r>
            <a:r>
              <a:rPr lang="de-DE" sz="1800" kern="1200" dirty="0" err="1"/>
              <a:t>and</a:t>
            </a:r>
            <a:r>
              <a:rPr lang="de-DE" sz="1800" kern="1200" dirty="0"/>
              <a:t> </a:t>
            </a:r>
            <a:r>
              <a:rPr lang="de-DE" sz="1800" kern="1200" dirty="0" err="1"/>
              <a:t>priorities</a:t>
            </a:r>
            <a:r>
              <a:rPr lang="de-DE" sz="1800" kern="1200" dirty="0"/>
              <a:t> in </a:t>
            </a:r>
            <a:r>
              <a:rPr lang="de-DE" sz="1800" kern="1200" dirty="0" err="1"/>
              <a:t>one</a:t>
            </a:r>
            <a:r>
              <a:rPr lang="de-DE" sz="1800" kern="1200" dirty="0"/>
              <a:t> </a:t>
            </a:r>
            <a:r>
              <a:rPr lang="de-DE" sz="1800" kern="1200" dirty="0" err="1"/>
              <a:t>document</a:t>
            </a:r>
            <a:endParaRPr lang="de-DE" sz="1800" kern="1200" dirty="0"/>
          </a:p>
          <a:p>
            <a:pPr lvl="0" algn="ctr" defTabSz="889000">
              <a:lnSpc>
                <a:spcPct val="90000"/>
              </a:lnSpc>
              <a:spcBef>
                <a:spcPct val="0"/>
              </a:spcBef>
              <a:spcAft>
                <a:spcPts val="0"/>
              </a:spcAft>
            </a:pPr>
            <a:r>
              <a:rPr lang="de-DE" sz="1800" kern="1200" dirty="0"/>
              <a:t>* Areas </a:t>
            </a:r>
            <a:r>
              <a:rPr lang="de-DE" sz="1800" kern="1200" dirty="0" err="1"/>
              <a:t>for</a:t>
            </a:r>
            <a:r>
              <a:rPr lang="de-DE" sz="1800" kern="1200" dirty="0"/>
              <a:t> </a:t>
            </a:r>
            <a:r>
              <a:rPr lang="de-DE" sz="1800" kern="1200" dirty="0" err="1"/>
              <a:t>partnerships</a:t>
            </a:r>
            <a:r>
              <a:rPr lang="de-DE" sz="1800" kern="1200" dirty="0"/>
              <a:t> </a:t>
            </a:r>
            <a:r>
              <a:rPr lang="de-DE" sz="1800" kern="1200" dirty="0" err="1"/>
              <a:t>and</a:t>
            </a:r>
            <a:r>
              <a:rPr lang="de-DE" sz="1800" kern="1200" dirty="0"/>
              <a:t> </a:t>
            </a:r>
            <a:r>
              <a:rPr lang="de-DE" sz="1800" kern="1200" dirty="0" err="1"/>
              <a:t>missions</a:t>
            </a:r>
            <a:endParaRPr lang="en-GB" sz="1800" kern="1200" dirty="0"/>
          </a:p>
        </p:txBody>
      </p:sp>
      <p:sp>
        <p:nvSpPr>
          <p:cNvPr id="8" name="Freeform 7"/>
          <p:cNvSpPr/>
          <p:nvPr/>
        </p:nvSpPr>
        <p:spPr>
          <a:xfrm>
            <a:off x="672144" y="3861048"/>
            <a:ext cx="3971864" cy="576064"/>
          </a:xfrm>
          <a:custGeom>
            <a:avLst/>
            <a:gdLst>
              <a:gd name="connsiteX0" fmla="*/ 0 w 4103049"/>
              <a:gd name="connsiteY0" fmla="*/ 0 h 690634"/>
              <a:gd name="connsiteX1" fmla="*/ 4103049 w 4103049"/>
              <a:gd name="connsiteY1" fmla="*/ 0 h 690634"/>
              <a:gd name="connsiteX2" fmla="*/ 4103049 w 4103049"/>
              <a:gd name="connsiteY2" fmla="*/ 690634 h 690634"/>
              <a:gd name="connsiteX3" fmla="*/ 0 w 4103049"/>
              <a:gd name="connsiteY3" fmla="*/ 690634 h 690634"/>
              <a:gd name="connsiteX4" fmla="*/ 0 w 4103049"/>
              <a:gd name="connsiteY4" fmla="*/ 0 h 69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049" h="690634">
                <a:moveTo>
                  <a:pt x="0" y="0"/>
                </a:moveTo>
                <a:lnTo>
                  <a:pt x="4103049" y="0"/>
                </a:lnTo>
                <a:lnTo>
                  <a:pt x="4103049" y="690634"/>
                </a:lnTo>
                <a:lnTo>
                  <a:pt x="0" y="690634"/>
                </a:lnTo>
                <a:lnTo>
                  <a:pt x="0" y="0"/>
                </a:lnTo>
                <a:close/>
              </a:path>
            </a:pathLst>
          </a:custGeom>
          <a:solidFill>
            <a:schemeClr val="bg1">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sz="1800" b="0" kern="1200" dirty="0">
                <a:solidFill>
                  <a:schemeClr val="accent6"/>
                </a:solidFill>
              </a:rPr>
              <a:t>Strategic discussions with Member States and </a:t>
            </a:r>
            <a:r>
              <a:rPr lang="en-GB" sz="1800" b="0" kern="1200" dirty="0" smtClean="0">
                <a:solidFill>
                  <a:schemeClr val="accent6"/>
                </a:solidFill>
              </a:rPr>
              <a:t>European </a:t>
            </a:r>
            <a:r>
              <a:rPr lang="en-GB" sz="1800" b="0" kern="1200" dirty="0">
                <a:solidFill>
                  <a:schemeClr val="accent6"/>
                </a:solidFill>
              </a:rPr>
              <a:t>Parliament</a:t>
            </a:r>
          </a:p>
        </p:txBody>
      </p:sp>
      <p:sp>
        <p:nvSpPr>
          <p:cNvPr id="9" name="Freeform 8"/>
          <p:cNvSpPr/>
          <p:nvPr/>
        </p:nvSpPr>
        <p:spPr>
          <a:xfrm>
            <a:off x="4704592" y="3848351"/>
            <a:ext cx="4048170" cy="588761"/>
          </a:xfrm>
          <a:custGeom>
            <a:avLst/>
            <a:gdLst>
              <a:gd name="connsiteX0" fmla="*/ 0 w 4101858"/>
              <a:gd name="connsiteY0" fmla="*/ 0 h 705345"/>
              <a:gd name="connsiteX1" fmla="*/ 4101858 w 4101858"/>
              <a:gd name="connsiteY1" fmla="*/ 0 h 705345"/>
              <a:gd name="connsiteX2" fmla="*/ 4101858 w 4101858"/>
              <a:gd name="connsiteY2" fmla="*/ 705345 h 705345"/>
              <a:gd name="connsiteX3" fmla="*/ 0 w 4101858"/>
              <a:gd name="connsiteY3" fmla="*/ 705345 h 705345"/>
              <a:gd name="connsiteX4" fmla="*/ 0 w 4101858"/>
              <a:gd name="connsiteY4" fmla="*/ 0 h 705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858" h="705345">
                <a:moveTo>
                  <a:pt x="0" y="0"/>
                </a:moveTo>
                <a:lnTo>
                  <a:pt x="4101858" y="0"/>
                </a:lnTo>
                <a:lnTo>
                  <a:pt x="4101858" y="705345"/>
                </a:lnTo>
                <a:lnTo>
                  <a:pt x="0" y="705345"/>
                </a:lnTo>
                <a:lnTo>
                  <a:pt x="0" y="0"/>
                </a:lnTo>
                <a:close/>
              </a:path>
            </a:pathLst>
          </a:custGeom>
          <a:solidFill>
            <a:schemeClr val="bg1">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135540"/>
              <a:satOff val="-59703"/>
              <a:lumOff val="-5850"/>
              <a:alphaOff val="0"/>
            </a:schemeClr>
          </a:fillRef>
          <a:effectRef idx="0">
            <a:schemeClr val="accent5">
              <a:tint val="40000"/>
              <a:alpha val="90000"/>
              <a:hueOff val="-135540"/>
              <a:satOff val="-59703"/>
              <a:lumOff val="-5850"/>
              <a:alphaOff val="0"/>
            </a:schemeClr>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GB" sz="1800" b="0" kern="1200" dirty="0">
                <a:solidFill>
                  <a:schemeClr val="accent6"/>
                </a:solidFill>
              </a:rPr>
              <a:t>Consultation with stakeholders</a:t>
            </a:r>
          </a:p>
        </p:txBody>
      </p:sp>
    </p:spTree>
    <p:extLst>
      <p:ext uri="{BB962C8B-B14F-4D97-AF65-F5344CB8AC3E}">
        <p14:creationId xmlns:p14="http://schemas.microsoft.com/office/powerpoint/2010/main" val="322771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4976" y="549623"/>
            <a:ext cx="8785225" cy="719137"/>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Horizon </a:t>
            </a:r>
            <a:r>
              <a:rPr lang="en-GB" dirty="0">
                <a:solidFill>
                  <a:schemeClr val="accent6"/>
                </a:solidFill>
                <a:latin typeface="Arial" panose="020B0604020202020204" pitchFamily="34" charset="0"/>
                <a:cs typeface="Arial" panose="020B0604020202020204" pitchFamily="34" charset="0"/>
              </a:rPr>
              <a:t>E</a:t>
            </a:r>
            <a:r>
              <a:rPr lang="en-GB" dirty="0" smtClean="0">
                <a:solidFill>
                  <a:schemeClr val="accent6"/>
                </a:solidFill>
                <a:latin typeface="Arial" panose="020B0604020202020204" pitchFamily="34" charset="0"/>
                <a:cs typeface="Arial" panose="020B0604020202020204" pitchFamily="34" charset="0"/>
              </a:rPr>
              <a:t>urope </a:t>
            </a:r>
            <a:endParaRPr lang="en-GB" u="sng"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21264" y="1124744"/>
            <a:ext cx="8208962" cy="4464496"/>
          </a:xfrm>
          <a:prstGeom prst="rect">
            <a:avLst/>
          </a:prstGeom>
        </p:spPr>
        <p:txBody>
          <a:bodyPr/>
          <a:lstStyle/>
          <a:p>
            <a:pPr marL="0" indent="0">
              <a:spcBef>
                <a:spcPts val="1200"/>
              </a:spcBef>
              <a:spcAft>
                <a:spcPts val="1200"/>
              </a:spcAft>
              <a:buClr>
                <a:schemeClr val="tx1"/>
              </a:buClr>
              <a:buNone/>
            </a:pPr>
            <a:r>
              <a:rPr lang="en-GB" sz="2000" i="0" dirty="0"/>
              <a:t>is the Commission proposal for a </a:t>
            </a:r>
            <a:r>
              <a:rPr lang="en-GB" sz="2000" b="1" i="0" dirty="0" smtClean="0">
                <a:solidFill>
                  <a:schemeClr val="accent3"/>
                </a:solidFill>
              </a:rPr>
              <a:t>€ 100 </a:t>
            </a:r>
            <a:r>
              <a:rPr lang="en-GB" sz="2000" b="1" i="0" dirty="0">
                <a:solidFill>
                  <a:schemeClr val="accent3"/>
                </a:solidFill>
              </a:rPr>
              <a:t>billion </a:t>
            </a:r>
            <a:r>
              <a:rPr lang="en-GB" sz="2000" i="0" dirty="0" smtClean="0"/>
              <a:t>research </a:t>
            </a:r>
            <a:r>
              <a:rPr lang="en-GB" sz="2000" i="0" dirty="0"/>
              <a:t>and innovation funding programme for seven years (2021-2027)</a:t>
            </a:r>
          </a:p>
          <a:p>
            <a:pPr marL="895350" lvl="1" indent="0">
              <a:spcBef>
                <a:spcPts val="1200"/>
              </a:spcBef>
              <a:spcAft>
                <a:spcPts val="1200"/>
              </a:spcAft>
              <a:buClr>
                <a:schemeClr val="tx1"/>
              </a:buClr>
              <a:buNone/>
            </a:pPr>
            <a:r>
              <a:rPr lang="de-DE" dirty="0">
                <a:solidFill>
                  <a:schemeClr val="accent4">
                    <a:lumMod val="75000"/>
                  </a:schemeClr>
                </a:solidFill>
              </a:rPr>
              <a:t>	</a:t>
            </a:r>
            <a:r>
              <a:rPr lang="en-GB" dirty="0" smtClean="0">
                <a:solidFill>
                  <a:srgbClr val="00B0F0"/>
                </a:solidFill>
              </a:rPr>
              <a:t>to strengthen the EU's scientific and technological bases</a:t>
            </a:r>
          </a:p>
          <a:p>
            <a:pPr marL="895350" lvl="1" indent="0">
              <a:spcBef>
                <a:spcPts val="1200"/>
              </a:spcBef>
              <a:spcAft>
                <a:spcPts val="1200"/>
              </a:spcAft>
              <a:buClr>
                <a:schemeClr val="tx1"/>
              </a:buClr>
              <a:buNone/>
            </a:pPr>
            <a:r>
              <a:rPr lang="en-GB" dirty="0" smtClean="0">
                <a:solidFill>
                  <a:srgbClr val="00B0F0"/>
                </a:solidFill>
              </a:rPr>
              <a:t>	to boost Europe's innovation capacity, competitiveness </a:t>
            </a:r>
            <a:br>
              <a:rPr lang="en-GB" dirty="0" smtClean="0">
                <a:solidFill>
                  <a:srgbClr val="00B0F0"/>
                </a:solidFill>
              </a:rPr>
            </a:br>
            <a:r>
              <a:rPr lang="en-GB" dirty="0" smtClean="0">
                <a:solidFill>
                  <a:srgbClr val="00B0F0"/>
                </a:solidFill>
              </a:rPr>
              <a:t>and jobs </a:t>
            </a:r>
          </a:p>
          <a:p>
            <a:pPr marL="895350" lvl="1" indent="0">
              <a:spcBef>
                <a:spcPts val="1200"/>
              </a:spcBef>
              <a:spcAft>
                <a:spcPts val="1200"/>
              </a:spcAft>
              <a:buClr>
                <a:schemeClr val="tx1"/>
              </a:buClr>
              <a:buNone/>
            </a:pPr>
            <a:r>
              <a:rPr lang="en-GB" dirty="0" smtClean="0">
                <a:solidFill>
                  <a:srgbClr val="00B0F0"/>
                </a:solidFill>
              </a:rPr>
              <a:t>	to deliver on citizens' priorities and sustain our socio-economic model and values</a:t>
            </a:r>
          </a:p>
          <a:p>
            <a:pPr marL="0" lvl="0" indent="0">
              <a:spcBef>
                <a:spcPts val="1800"/>
              </a:spcBef>
              <a:spcAft>
                <a:spcPts val="1200"/>
              </a:spcAft>
              <a:buClr>
                <a:schemeClr val="tx1"/>
              </a:buClr>
              <a:buNone/>
            </a:pPr>
            <a:r>
              <a:rPr lang="en-GB" sz="2000" b="1" i="0" dirty="0">
                <a:solidFill>
                  <a:schemeClr val="accent3"/>
                </a:solidFill>
              </a:rPr>
              <a:t>€ 4.1 billion </a:t>
            </a:r>
            <a:r>
              <a:rPr lang="en-GB" sz="2000" i="0" dirty="0"/>
              <a:t>are proposed to be allocated for defence research, in a separate proposal for a European Defence Fund</a:t>
            </a:r>
            <a:endParaRPr lang="en-GB" sz="2000" i="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941757"/>
            <a:ext cx="623147" cy="62314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780928"/>
            <a:ext cx="551139" cy="55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573016"/>
            <a:ext cx="623146" cy="623146"/>
          </a:xfrm>
          <a:prstGeom prst="rect">
            <a:avLst/>
          </a:prstGeom>
        </p:spPr>
      </p:pic>
    </p:spTree>
    <p:extLst>
      <p:ext uri="{BB962C8B-B14F-4D97-AF65-F5344CB8AC3E}">
        <p14:creationId xmlns:p14="http://schemas.microsoft.com/office/powerpoint/2010/main" val="176436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5796136" cy="646331"/>
          </a:xfrm>
          <a:prstGeom prst="rect">
            <a:avLst/>
          </a:prstGeom>
          <a:solidFill>
            <a:schemeClr val="accent6"/>
          </a:solidFill>
        </p:spPr>
        <p:txBody>
          <a:bodyPr wrap="square" lIns="0" rtlCol="0" anchor="ctr" anchorCtr="0">
            <a:spAutoFit/>
          </a:bodyPr>
          <a:lstStyle/>
          <a:p>
            <a:pPr lvl="1"/>
            <a:r>
              <a:rPr lang="en-GB" sz="3600" dirty="0">
                <a:solidFill>
                  <a:srgbClr val="FFFFFF"/>
                </a:solidFill>
                <a:latin typeface="Arial"/>
              </a:rPr>
              <a:t>Horizon Europe – Why?</a:t>
            </a:r>
          </a:p>
        </p:txBody>
      </p:sp>
    </p:spTree>
    <p:extLst>
      <p:ext uri="{BB962C8B-B14F-4D97-AF65-F5344CB8AC3E}">
        <p14:creationId xmlns:p14="http://schemas.microsoft.com/office/powerpoint/2010/main" val="150661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My Documents\FP9\Communication\PPT for staff\56e83cbc2e221-full.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20" b="14993"/>
          <a:stretch/>
        </p:blipFill>
        <p:spPr bwMode="auto">
          <a:xfrm>
            <a:off x="5470592" y="2358405"/>
            <a:ext cx="3277872"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94976" y="548679"/>
            <a:ext cx="8147248" cy="1296145"/>
          </a:xfrm>
          <a:prstGeom prst="rect">
            <a:avLst/>
          </a:prstGeom>
        </p:spPr>
        <p:txBody>
          <a:bodyPr/>
          <a:lstStyle/>
          <a:p>
            <a:pPr marL="0" indent="0"/>
            <a:r>
              <a:rPr lang="en-GB" dirty="0" smtClean="0">
                <a:solidFill>
                  <a:schemeClr val="accent6"/>
                </a:solidFill>
              </a:rPr>
              <a:t>Horizon Europe: </a:t>
            </a:r>
            <a:br>
              <a:rPr lang="en-GB" dirty="0" smtClean="0">
                <a:solidFill>
                  <a:schemeClr val="accent6"/>
                </a:solidFill>
              </a:rPr>
            </a:br>
            <a:r>
              <a:rPr lang="en-GB" dirty="0" smtClean="0">
                <a:solidFill>
                  <a:schemeClr val="accent6"/>
                </a:solidFill>
              </a:rPr>
              <a:t>investing in R&amp;I to </a:t>
            </a:r>
            <a:r>
              <a:rPr lang="en-GB" dirty="0">
                <a:solidFill>
                  <a:schemeClr val="accent6"/>
                </a:solidFill>
              </a:rPr>
              <a:t>shape </a:t>
            </a:r>
            <a:r>
              <a:rPr lang="en-GB" dirty="0" smtClean="0">
                <a:solidFill>
                  <a:schemeClr val="accent6"/>
                </a:solidFill>
              </a:rPr>
              <a:t>our </a:t>
            </a:r>
            <a:r>
              <a:rPr lang="en-GB" dirty="0">
                <a:solidFill>
                  <a:schemeClr val="accent6"/>
                </a:solidFill>
              </a:rPr>
              <a:t>future</a:t>
            </a:r>
            <a:r>
              <a:rPr lang="en-GB" dirty="0"/>
              <a:t/>
            </a:r>
            <a:br>
              <a:rPr lang="en-GB" dirty="0"/>
            </a:br>
            <a:endParaRPr lang="en-GB" dirty="0">
              <a:solidFill>
                <a:schemeClr val="accent3"/>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50FB342-EA24-424A-9C57-D39FE5B4D4AE}"/>
              </a:ext>
            </a:extLst>
          </p:cNvPr>
          <p:cNvSpPr txBox="1"/>
          <p:nvPr/>
        </p:nvSpPr>
        <p:spPr>
          <a:xfrm>
            <a:off x="512961" y="1700808"/>
            <a:ext cx="4779119" cy="5760551"/>
          </a:xfrm>
          <a:prstGeom prst="rect">
            <a:avLst/>
          </a:prstGeom>
          <a:noFill/>
        </p:spPr>
        <p:txBody>
          <a:bodyPr wrap="square" rtlCol="0">
            <a:spAutoFit/>
          </a:bodyPr>
          <a:lstStyle/>
          <a:p>
            <a:pPr marL="342900" indent="-342900">
              <a:buClr>
                <a:srgbClr val="00B0F0"/>
              </a:buClr>
              <a:buFont typeface="Wingdings" panose="05000000000000000000" pitchFamily="2" charset="2"/>
              <a:buChar char="§"/>
            </a:pPr>
            <a:r>
              <a:rPr lang="en-GB" sz="2000" b="0" dirty="0" smtClean="0">
                <a:solidFill>
                  <a:srgbClr val="878685">
                    <a:lumMod val="50000"/>
                  </a:srgbClr>
                </a:solidFill>
                <a:latin typeface="+mj-lt"/>
              </a:rPr>
              <a:t>The vision: </a:t>
            </a:r>
            <a:br>
              <a:rPr lang="en-GB" sz="2000" b="0" dirty="0" smtClean="0">
                <a:solidFill>
                  <a:srgbClr val="878685">
                    <a:lumMod val="50000"/>
                  </a:srgbClr>
                </a:solidFill>
                <a:latin typeface="+mj-lt"/>
              </a:rPr>
            </a:br>
            <a:r>
              <a:rPr lang="en-GB" sz="2000" dirty="0">
                <a:solidFill>
                  <a:srgbClr val="F8A907"/>
                </a:solidFill>
                <a:latin typeface="+mj-lt"/>
              </a:rPr>
              <a:t> </a:t>
            </a:r>
            <a:br>
              <a:rPr lang="en-GB" sz="2000" dirty="0">
                <a:solidFill>
                  <a:srgbClr val="F8A907"/>
                </a:solidFill>
                <a:latin typeface="+mj-lt"/>
              </a:rPr>
            </a:br>
            <a:endParaRPr lang="en-GB" sz="2000" dirty="0" smtClean="0">
              <a:solidFill>
                <a:srgbClr val="F8A907"/>
              </a:solidFill>
              <a:latin typeface="+mj-lt"/>
            </a:endParaRPr>
          </a:p>
          <a:p>
            <a:pPr marL="342900" indent="-342900">
              <a:buClr>
                <a:srgbClr val="F8A907"/>
              </a:buClr>
              <a:buFont typeface="Wingdings" panose="05000000000000000000" pitchFamily="2" charset="2"/>
              <a:buChar char="§"/>
            </a:pPr>
            <a:endParaRPr lang="en-GB" sz="2000" b="0" i="1" dirty="0">
              <a:solidFill>
                <a:srgbClr val="F8A907"/>
              </a:solidFill>
              <a:latin typeface="+mj-lt"/>
            </a:endParaRPr>
          </a:p>
          <a:p>
            <a:pPr marL="360363">
              <a:spcBef>
                <a:spcPts val="1000"/>
              </a:spcBef>
              <a:buClr>
                <a:srgbClr val="F8A907"/>
              </a:buClr>
            </a:pPr>
            <a:r>
              <a:rPr lang="en-GB" sz="2000" b="0" i="1" dirty="0" smtClean="0">
                <a:solidFill>
                  <a:srgbClr val="878685">
                    <a:lumMod val="50000"/>
                  </a:srgbClr>
                </a:solidFill>
                <a:latin typeface="+mj-lt"/>
              </a:rPr>
              <a:t>Jean-Claude </a:t>
            </a:r>
            <a:r>
              <a:rPr lang="en-GB" sz="2000" b="0" i="1" dirty="0">
                <a:solidFill>
                  <a:srgbClr val="878685">
                    <a:lumMod val="50000"/>
                  </a:srgbClr>
                </a:solidFill>
                <a:latin typeface="+mj-lt"/>
              </a:rPr>
              <a:t>Juncker</a:t>
            </a:r>
          </a:p>
          <a:p>
            <a:endParaRPr lang="en-GB" sz="2000" dirty="0" smtClean="0">
              <a:solidFill>
                <a:srgbClr val="F8A907"/>
              </a:solidFill>
              <a:latin typeface="+mj-lt"/>
            </a:endParaRPr>
          </a:p>
          <a:p>
            <a:pPr marL="342900" indent="-342900">
              <a:buClr>
                <a:srgbClr val="00B0F0"/>
              </a:buClr>
              <a:buFont typeface="Wingdings" panose="05000000000000000000" pitchFamily="2" charset="2"/>
              <a:buChar char="§"/>
            </a:pPr>
            <a:r>
              <a:rPr lang="en-GB" sz="2000" b="0" dirty="0" smtClean="0">
                <a:solidFill>
                  <a:srgbClr val="878685">
                    <a:lumMod val="50000"/>
                  </a:srgbClr>
                </a:solidFill>
                <a:latin typeface="+mj-lt"/>
                <a:cs typeface="Arial" panose="020B0604020202020204" pitchFamily="34" charset="0"/>
              </a:rPr>
              <a:t>Tackling</a:t>
            </a:r>
            <a:r>
              <a:rPr lang="en-GB" sz="2000" dirty="0" smtClean="0">
                <a:solidFill>
                  <a:srgbClr val="F8A907"/>
                </a:solidFill>
                <a:latin typeface="+mj-lt"/>
                <a:cs typeface="Arial" panose="020B0604020202020204" pitchFamily="34" charset="0"/>
              </a:rPr>
              <a:t> </a:t>
            </a:r>
            <a:r>
              <a:rPr lang="en-GB" sz="2000" dirty="0" smtClean="0">
                <a:solidFill>
                  <a:srgbClr val="00B0F0"/>
                </a:solidFill>
                <a:latin typeface="+mj-lt"/>
                <a:cs typeface="Arial" panose="020B0604020202020204" pitchFamily="34" charset="0"/>
              </a:rPr>
              <a:t>climate change </a:t>
            </a:r>
          </a:p>
          <a:p>
            <a:pPr>
              <a:buClr>
                <a:srgbClr val="F8A907"/>
              </a:buClr>
            </a:pPr>
            <a:r>
              <a:rPr lang="en-GB" sz="2000" dirty="0" smtClean="0">
                <a:solidFill>
                  <a:srgbClr val="F8A907"/>
                </a:solidFill>
                <a:latin typeface="Arial" panose="020B0604020202020204" pitchFamily="34" charset="0"/>
                <a:cs typeface="Arial" panose="020B0604020202020204" pitchFamily="34" charset="0"/>
              </a:rPr>
              <a:t>    </a:t>
            </a:r>
            <a:r>
              <a:rPr lang="en-GB" sz="2000" b="0" dirty="0" smtClean="0">
                <a:solidFill>
                  <a:srgbClr val="878685">
                    <a:lumMod val="50000"/>
                  </a:srgbClr>
                </a:solidFill>
                <a:latin typeface="Arial" panose="020B0604020202020204" pitchFamily="34" charset="0"/>
                <a:cs typeface="Arial" panose="020B0604020202020204" pitchFamily="34" charset="0"/>
              </a:rPr>
              <a:t>(35 </a:t>
            </a:r>
            <a:r>
              <a:rPr lang="en-GB" sz="2000" b="0" dirty="0" smtClean="0">
                <a:solidFill>
                  <a:srgbClr val="878685">
                    <a:lumMod val="50000"/>
                  </a:srgbClr>
                </a:solidFill>
                <a:latin typeface="+mj-lt"/>
                <a:cs typeface="Arial" panose="020B0604020202020204" pitchFamily="34" charset="0"/>
              </a:rPr>
              <a:t>% budgetary target)</a:t>
            </a:r>
          </a:p>
          <a:p>
            <a:pPr>
              <a:buClr>
                <a:srgbClr val="F8A907"/>
              </a:buClr>
            </a:pPr>
            <a:endParaRPr lang="de-DE" sz="2000" b="0" dirty="0">
              <a:solidFill>
                <a:srgbClr val="878685">
                  <a:lumMod val="50000"/>
                </a:srgbClr>
              </a:solidFill>
              <a:latin typeface="+mj-lt"/>
              <a:cs typeface="Arial" panose="020B0604020202020204" pitchFamily="34" charset="0"/>
            </a:endParaRPr>
          </a:p>
          <a:p>
            <a:pPr marL="342900" indent="-342900">
              <a:buClr>
                <a:srgbClr val="00B0F0"/>
              </a:buClr>
              <a:buFont typeface="Wingdings" panose="05000000000000000000" pitchFamily="2" charset="2"/>
              <a:buChar char="§"/>
            </a:pPr>
            <a:r>
              <a:rPr lang="en-GB" sz="2000" b="0" dirty="0" smtClean="0">
                <a:solidFill>
                  <a:srgbClr val="878685">
                    <a:lumMod val="50000"/>
                  </a:srgbClr>
                </a:solidFill>
                <a:latin typeface="+mj-lt"/>
                <a:cs typeface="Arial" panose="020B0604020202020204" pitchFamily="34" charset="0"/>
              </a:rPr>
              <a:t>Helping to achieve </a:t>
            </a:r>
            <a:r>
              <a:rPr lang="de-DE" sz="2000" dirty="0" smtClean="0">
                <a:solidFill>
                  <a:srgbClr val="00B0F0"/>
                </a:solidFill>
                <a:latin typeface="+mj-lt"/>
                <a:cs typeface="Arial" panose="020B0604020202020204" pitchFamily="34" charset="0"/>
              </a:rPr>
              <a:t>Sustainable</a:t>
            </a:r>
            <a:br>
              <a:rPr lang="de-DE" sz="2000" dirty="0" smtClean="0">
                <a:solidFill>
                  <a:srgbClr val="00B0F0"/>
                </a:solidFill>
                <a:latin typeface="+mj-lt"/>
                <a:cs typeface="Arial" panose="020B0604020202020204" pitchFamily="34" charset="0"/>
              </a:rPr>
            </a:br>
            <a:r>
              <a:rPr lang="de-DE" sz="2000" dirty="0" smtClean="0">
                <a:solidFill>
                  <a:srgbClr val="00B0F0"/>
                </a:solidFill>
                <a:latin typeface="+mj-lt"/>
                <a:cs typeface="Arial" panose="020B0604020202020204" pitchFamily="34" charset="0"/>
              </a:rPr>
              <a:t>Development Goals </a:t>
            </a:r>
          </a:p>
          <a:p>
            <a:pPr>
              <a:buClr>
                <a:srgbClr val="F8A907"/>
              </a:buClr>
            </a:pPr>
            <a:endParaRPr lang="de-DE" sz="2000" dirty="0" smtClean="0">
              <a:solidFill>
                <a:srgbClr val="F8A907"/>
              </a:solidFill>
              <a:latin typeface="+mj-lt"/>
              <a:cs typeface="Arial" panose="020B0604020202020204" pitchFamily="34" charset="0"/>
            </a:endParaRPr>
          </a:p>
          <a:p>
            <a:pPr marL="342900" indent="-342900">
              <a:buClr>
                <a:srgbClr val="00B0F0"/>
              </a:buClr>
              <a:buFont typeface="Wingdings" panose="05000000000000000000" pitchFamily="2" charset="2"/>
              <a:buChar char="§"/>
            </a:pPr>
            <a:r>
              <a:rPr lang="en-GB" sz="2000" b="0" dirty="0" smtClean="0">
                <a:solidFill>
                  <a:srgbClr val="878685">
                    <a:lumMod val="50000"/>
                  </a:srgbClr>
                </a:solidFill>
                <a:latin typeface="+mj-lt"/>
                <a:cs typeface="Arial" panose="020B0604020202020204" pitchFamily="34" charset="0"/>
              </a:rPr>
              <a:t>Boosting the Union's </a:t>
            </a:r>
            <a:r>
              <a:rPr lang="en-GB" sz="2000" dirty="0" smtClean="0">
                <a:solidFill>
                  <a:srgbClr val="00B0F0"/>
                </a:solidFill>
                <a:latin typeface="+mj-lt"/>
                <a:cs typeface="Arial" panose="020B0604020202020204" pitchFamily="34" charset="0"/>
              </a:rPr>
              <a:t>competitiveness and growth</a:t>
            </a:r>
          </a:p>
          <a:p>
            <a:pPr>
              <a:buClr>
                <a:srgbClr val="F8A907"/>
              </a:buClr>
            </a:pPr>
            <a:endParaRPr lang="de-DE" sz="2000" b="0" dirty="0" smtClean="0">
              <a:solidFill>
                <a:srgbClr val="878685">
                  <a:lumMod val="50000"/>
                </a:srgbClr>
              </a:solidFill>
            </a:endParaRPr>
          </a:p>
          <a:p>
            <a:pPr>
              <a:buClr>
                <a:srgbClr val="F8A907"/>
              </a:buClr>
            </a:pPr>
            <a:endParaRPr lang="de-DE" sz="2000" b="0" dirty="0">
              <a:solidFill>
                <a:srgbClr val="878685">
                  <a:lumMod val="50000"/>
                </a:srgbClr>
              </a:solidFill>
            </a:endParaRPr>
          </a:p>
          <a:p>
            <a:pPr>
              <a:buClr>
                <a:srgbClr val="F8A907"/>
              </a:buClr>
            </a:pPr>
            <a:endParaRPr lang="en-GB" sz="2000" b="0" dirty="0" smtClean="0">
              <a:solidFill>
                <a:srgbClr val="878685">
                  <a:lumMod val="50000"/>
                </a:srgbClr>
              </a:solidFill>
            </a:endParaRPr>
          </a:p>
          <a:p>
            <a:r>
              <a:rPr lang="en-GB" sz="2000" dirty="0"/>
              <a:t> </a:t>
            </a:r>
            <a:endParaRPr lang="en-GB" sz="2000" b="0" dirty="0">
              <a:solidFill>
                <a:srgbClr val="878685">
                  <a:lumMod val="50000"/>
                </a:srgbClr>
              </a:solidFill>
            </a:endParaRPr>
          </a:p>
        </p:txBody>
      </p:sp>
      <p:sp>
        <p:nvSpPr>
          <p:cNvPr id="4" name="TextBox 3"/>
          <p:cNvSpPr txBox="1"/>
          <p:nvPr/>
        </p:nvSpPr>
        <p:spPr>
          <a:xfrm>
            <a:off x="683568" y="2060848"/>
            <a:ext cx="4176464" cy="1015663"/>
          </a:xfrm>
          <a:prstGeom prst="rect">
            <a:avLst/>
          </a:prstGeom>
          <a:noFill/>
        </p:spPr>
        <p:txBody>
          <a:bodyPr wrap="square" rtlCol="0">
            <a:spAutoFit/>
          </a:bodyPr>
          <a:lstStyle/>
          <a:p>
            <a:pPr marL="176213" indent="-176213"/>
            <a:r>
              <a:rPr lang="en-GB" sz="2000" dirty="0" smtClean="0">
                <a:solidFill>
                  <a:srgbClr val="00B0F0"/>
                </a:solidFill>
                <a:latin typeface="Arial" panose="020B0604020202020204" pitchFamily="34" charset="0"/>
                <a:cs typeface="Arial" panose="020B0604020202020204" pitchFamily="34" charset="0"/>
              </a:rPr>
              <a:t>"	a </a:t>
            </a:r>
            <a:r>
              <a:rPr lang="en-GB" sz="2000" dirty="0">
                <a:solidFill>
                  <a:srgbClr val="00B0F0"/>
                </a:solidFill>
                <a:latin typeface="Arial" panose="020B0604020202020204" pitchFamily="34" charset="0"/>
                <a:cs typeface="Arial" panose="020B0604020202020204" pitchFamily="34" charset="0"/>
              </a:rPr>
              <a:t>Europe that protects, </a:t>
            </a:r>
            <a:br>
              <a:rPr lang="en-GB" sz="2000" dirty="0">
                <a:solidFill>
                  <a:srgbClr val="00B0F0"/>
                </a:solidFill>
                <a:latin typeface="Arial" panose="020B0604020202020204" pitchFamily="34" charset="0"/>
                <a:cs typeface="Arial" panose="020B0604020202020204" pitchFamily="34" charset="0"/>
              </a:rPr>
            </a:br>
            <a:r>
              <a:rPr lang="en-GB" sz="2000" dirty="0" smtClean="0">
                <a:solidFill>
                  <a:srgbClr val="00B0F0"/>
                </a:solidFill>
                <a:latin typeface="Arial" panose="020B0604020202020204" pitchFamily="34" charset="0"/>
                <a:cs typeface="Arial" panose="020B0604020202020204" pitchFamily="34" charset="0"/>
              </a:rPr>
              <a:t>a </a:t>
            </a:r>
            <a:r>
              <a:rPr lang="en-GB" sz="2000" dirty="0">
                <a:solidFill>
                  <a:srgbClr val="00B0F0"/>
                </a:solidFill>
                <a:latin typeface="Arial" panose="020B0604020202020204" pitchFamily="34" charset="0"/>
                <a:cs typeface="Arial" panose="020B0604020202020204" pitchFamily="34" charset="0"/>
              </a:rPr>
              <a:t>Europe that empowers, </a:t>
            </a:r>
            <a:br>
              <a:rPr lang="en-GB" sz="2000" dirty="0">
                <a:solidFill>
                  <a:srgbClr val="00B0F0"/>
                </a:solidFill>
                <a:latin typeface="Arial" panose="020B0604020202020204" pitchFamily="34" charset="0"/>
                <a:cs typeface="Arial" panose="020B0604020202020204" pitchFamily="34" charset="0"/>
              </a:rPr>
            </a:br>
            <a:r>
              <a:rPr lang="en-GB" sz="2000" dirty="0" smtClean="0">
                <a:solidFill>
                  <a:srgbClr val="00B0F0"/>
                </a:solidFill>
                <a:latin typeface="Arial" panose="020B0604020202020204" pitchFamily="34" charset="0"/>
                <a:cs typeface="Arial" panose="020B0604020202020204" pitchFamily="34" charset="0"/>
              </a:rPr>
              <a:t>a </a:t>
            </a:r>
            <a:r>
              <a:rPr lang="en-GB" sz="2000" dirty="0">
                <a:solidFill>
                  <a:srgbClr val="00B0F0"/>
                </a:solidFill>
                <a:latin typeface="Arial" panose="020B0604020202020204" pitchFamily="34" charset="0"/>
                <a:cs typeface="Arial" panose="020B0604020202020204" pitchFamily="34" charset="0"/>
              </a:rPr>
              <a:t>Europe that </a:t>
            </a:r>
            <a:r>
              <a:rPr lang="en-GB" sz="2000" dirty="0" smtClean="0">
                <a:solidFill>
                  <a:srgbClr val="00B0F0"/>
                </a:solidFill>
                <a:latin typeface="Arial" panose="020B0604020202020204" pitchFamily="34" charset="0"/>
                <a:cs typeface="Arial" panose="020B0604020202020204" pitchFamily="34" charset="0"/>
              </a:rPr>
              <a:t>defends"</a:t>
            </a:r>
          </a:p>
        </p:txBody>
      </p:sp>
      <p:sp>
        <p:nvSpPr>
          <p:cNvPr id="5" name="TextBox 4"/>
          <p:cNvSpPr txBox="1"/>
          <p:nvPr/>
        </p:nvSpPr>
        <p:spPr>
          <a:xfrm rot="16200000">
            <a:off x="6981392" y="4076588"/>
            <a:ext cx="3772550" cy="184666"/>
          </a:xfrm>
          <a:prstGeom prst="rect">
            <a:avLst/>
          </a:prstGeom>
          <a:noFill/>
        </p:spPr>
        <p:txBody>
          <a:bodyPr wrap="square" rtlCol="0">
            <a:spAutoFit/>
          </a:bodyPr>
          <a:lstStyle/>
          <a:p>
            <a:pPr algn="ctr"/>
            <a:r>
              <a:rPr lang="en-GB" sz="600" b="0" dirty="0" smtClean="0">
                <a:solidFill>
                  <a:srgbClr val="404A52"/>
                </a:solidFill>
                <a:latin typeface="Arial"/>
              </a:rPr>
              <a:t>Credits: </a:t>
            </a:r>
            <a:r>
              <a:rPr lang="en-GB" sz="600" b="0" dirty="0" smtClean="0">
                <a:solidFill>
                  <a:srgbClr val="404A52"/>
                </a:solidFill>
                <a:latin typeface="Arial"/>
                <a:hlinkClick r:id="rId4"/>
              </a:rPr>
              <a:t>https</a:t>
            </a:r>
            <a:r>
              <a:rPr lang="en-GB" sz="600" b="0" dirty="0">
                <a:solidFill>
                  <a:srgbClr val="404A52"/>
                </a:solidFill>
                <a:latin typeface="Arial"/>
                <a:hlinkClick r:id="rId4"/>
              </a:rPr>
              <a:t>://www.un.org/sustainabledevelopment/sustainable-development-goals/</a:t>
            </a:r>
            <a:endParaRPr lang="en-GB" sz="600" b="0" dirty="0" smtClean="0">
              <a:solidFill>
                <a:srgbClr val="404A52"/>
              </a:solidFill>
              <a:latin typeface="Arial"/>
            </a:endParaRPr>
          </a:p>
        </p:txBody>
      </p:sp>
    </p:spTree>
    <p:extLst>
      <p:ext uri="{BB962C8B-B14F-4D97-AF65-F5344CB8AC3E}">
        <p14:creationId xmlns:p14="http://schemas.microsoft.com/office/powerpoint/2010/main" val="3268742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408" y="270936"/>
            <a:ext cx="8784976" cy="720081"/>
          </a:xfrm>
          <a:prstGeom prst="rect">
            <a:avLst/>
          </a:prstGeom>
        </p:spPr>
        <p:txBody>
          <a:bodyPr/>
          <a:lstStyle/>
          <a:p>
            <a:r>
              <a:rPr lang="en-GB" dirty="0">
                <a:solidFill>
                  <a:schemeClr val="accent6"/>
                </a:solidFill>
                <a:latin typeface="Arial" panose="020B0604020202020204" pitchFamily="34" charset="0"/>
                <a:cs typeface="Arial" panose="020B0604020202020204" pitchFamily="34" charset="0"/>
              </a:rPr>
              <a:t>Added value through Horizon Europe:</a:t>
            </a:r>
            <a:br>
              <a:rPr lang="en-GB" dirty="0">
                <a:solidFill>
                  <a:schemeClr val="accent6"/>
                </a:solidFill>
                <a:latin typeface="Arial" panose="020B0604020202020204" pitchFamily="34" charset="0"/>
                <a:cs typeface="Arial" panose="020B0604020202020204" pitchFamily="34" charset="0"/>
              </a:rPr>
            </a:br>
            <a:endParaRPr lang="en-GB" u="sng" dirty="0">
              <a:solidFill>
                <a:schemeClr val="accent6"/>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102915170"/>
              </p:ext>
            </p:extLst>
          </p:nvPr>
        </p:nvGraphicFramePr>
        <p:xfrm>
          <a:off x="118594" y="927109"/>
          <a:ext cx="8413846" cy="5814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67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012160" cy="646331"/>
          </a:xfrm>
          <a:prstGeom prst="rect">
            <a:avLst/>
          </a:prstGeom>
          <a:solidFill>
            <a:schemeClr val="accent6"/>
          </a:solidFill>
        </p:spPr>
        <p:txBody>
          <a:bodyPr wrap="square" lIns="0" rtlCol="0" anchor="ctr" anchorCtr="0">
            <a:spAutoFit/>
          </a:bodyPr>
          <a:lstStyle/>
          <a:p>
            <a:pPr lvl="1"/>
            <a:r>
              <a:rPr lang="en-GB" sz="3600" dirty="0">
                <a:solidFill>
                  <a:schemeClr val="bg1"/>
                </a:solidFill>
                <a:latin typeface="+mj-lt"/>
              </a:rPr>
              <a:t>Horizon Europe – What?</a:t>
            </a:r>
          </a:p>
        </p:txBody>
      </p:sp>
    </p:spTree>
    <p:extLst>
      <p:ext uri="{BB962C8B-B14F-4D97-AF65-F5344CB8AC3E}">
        <p14:creationId xmlns:p14="http://schemas.microsoft.com/office/powerpoint/2010/main" val="1189799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2976" y="278936"/>
            <a:ext cx="8784976"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kern="0" dirty="0" smtClean="0">
                <a:solidFill>
                  <a:schemeClr val="accent6"/>
                </a:solidFill>
                <a:cs typeface="Arial" panose="020B0604020202020204" pitchFamily="34" charset="0"/>
              </a:rPr>
              <a:t>Horizon Europe: evolution not revolution</a:t>
            </a:r>
            <a:endParaRPr lang="en-GB" u="sng" kern="0" dirty="0">
              <a:solidFill>
                <a:schemeClr val="accent6"/>
              </a:solidFill>
              <a:cs typeface="Arial" panose="020B0604020202020204" pitchFamily="34" charset="0"/>
            </a:endParaRPr>
          </a:p>
        </p:txBody>
      </p:sp>
      <p:grpSp>
        <p:nvGrpSpPr>
          <p:cNvPr id="4" name="Group 3"/>
          <p:cNvGrpSpPr/>
          <p:nvPr/>
        </p:nvGrpSpPr>
        <p:grpSpPr>
          <a:xfrm>
            <a:off x="539552" y="980728"/>
            <a:ext cx="8306320" cy="4827880"/>
            <a:chOff x="539552" y="1121400"/>
            <a:chExt cx="8306320" cy="4827880"/>
          </a:xfrm>
        </p:grpSpPr>
        <p:sp>
          <p:nvSpPr>
            <p:cNvPr id="6" name="Rectangle 5"/>
            <p:cNvSpPr/>
            <p:nvPr/>
          </p:nvSpPr>
          <p:spPr>
            <a:xfrm>
              <a:off x="611188" y="2737173"/>
              <a:ext cx="8234684" cy="3212107"/>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endParaRPr lang="en-GB" sz="1800" b="0"/>
            </a:p>
          </p:txBody>
        </p:sp>
        <p:sp>
          <p:nvSpPr>
            <p:cNvPr id="7" name="Rectangle 6"/>
            <p:cNvSpPr/>
            <p:nvPr/>
          </p:nvSpPr>
          <p:spPr>
            <a:xfrm>
              <a:off x="611188" y="1556792"/>
              <a:ext cx="8209284" cy="81567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endParaRPr lang="en-GB" sz="1800" b="0"/>
            </a:p>
          </p:txBody>
        </p:sp>
        <p:sp>
          <p:nvSpPr>
            <p:cNvPr id="8" name="TextBox 7"/>
            <p:cNvSpPr txBox="1"/>
            <p:nvPr/>
          </p:nvSpPr>
          <p:spPr>
            <a:xfrm>
              <a:off x="539552" y="1121400"/>
              <a:ext cx="8280920" cy="369332"/>
            </a:xfrm>
            <a:prstGeom prst="rect">
              <a:avLst/>
            </a:prstGeom>
            <a:noFill/>
          </p:spPr>
          <p:txBody>
            <a:bodyPr wrap="square" rtlCol="0">
              <a:spAutoFit/>
            </a:bodyPr>
            <a:lstStyle/>
            <a:p>
              <a:r>
                <a:rPr lang="en-GB" sz="1800" b="0" dirty="0">
                  <a:solidFill>
                    <a:schemeClr val="accent6"/>
                  </a:solidFill>
                  <a:latin typeface="Arial" charset="0"/>
                </a:rPr>
                <a:t>Specific objectives of the </a:t>
              </a:r>
              <a:r>
                <a:rPr lang="en-GB" sz="1800" b="0" dirty="0" smtClean="0">
                  <a:solidFill>
                    <a:schemeClr val="accent6"/>
                  </a:solidFill>
                  <a:latin typeface="Arial" charset="0"/>
                </a:rPr>
                <a:t>Programme</a:t>
              </a:r>
              <a:endParaRPr lang="en-GB" sz="1800" b="0" dirty="0">
                <a:solidFill>
                  <a:schemeClr val="accent6"/>
                </a:solidFill>
                <a:latin typeface="Arial" charset="0"/>
              </a:endParaRPr>
            </a:p>
          </p:txBody>
        </p:sp>
        <p:sp>
          <p:nvSpPr>
            <p:cNvPr id="9" name="Rectangle 8"/>
            <p:cNvSpPr/>
            <p:nvPr/>
          </p:nvSpPr>
          <p:spPr>
            <a:xfrm>
              <a:off x="6156176" y="1628800"/>
              <a:ext cx="2592288" cy="432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0" dirty="0">
                  <a:solidFill>
                    <a:schemeClr val="bg1"/>
                  </a:solidFill>
                  <a:latin typeface="Arial" charset="0"/>
                </a:rPr>
                <a:t>Foster all forms of innovation and strengthen market deployment</a:t>
              </a:r>
            </a:p>
          </p:txBody>
        </p:sp>
        <p:sp>
          <p:nvSpPr>
            <p:cNvPr id="10" name="Rectangle 9"/>
            <p:cNvSpPr/>
            <p:nvPr/>
          </p:nvSpPr>
          <p:spPr>
            <a:xfrm>
              <a:off x="3455876" y="1628800"/>
              <a:ext cx="2592288" cy="432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0" dirty="0">
                  <a:solidFill>
                    <a:schemeClr val="bg1"/>
                  </a:solidFill>
                  <a:latin typeface="Arial" charset="0"/>
                </a:rPr>
                <a:t>Strengthen the impact of R&amp;I </a:t>
              </a:r>
              <a:r>
                <a:rPr lang="en-GB" sz="1100" b="0" dirty="0" smtClean="0">
                  <a:solidFill>
                    <a:schemeClr val="bg1"/>
                  </a:solidFill>
                  <a:latin typeface="Arial" charset="0"/>
                </a:rPr>
                <a:t/>
              </a:r>
              <a:br>
                <a:rPr lang="en-GB" sz="1100" b="0" dirty="0" smtClean="0">
                  <a:solidFill>
                    <a:schemeClr val="bg1"/>
                  </a:solidFill>
                  <a:latin typeface="Arial" charset="0"/>
                </a:rPr>
              </a:br>
              <a:r>
                <a:rPr lang="en-GB" sz="1100" b="0" dirty="0" smtClean="0">
                  <a:solidFill>
                    <a:schemeClr val="bg1"/>
                  </a:solidFill>
                  <a:latin typeface="Arial" charset="0"/>
                </a:rPr>
                <a:t>in </a:t>
              </a:r>
              <a:r>
                <a:rPr lang="en-GB" sz="1100" b="0" dirty="0">
                  <a:solidFill>
                    <a:schemeClr val="bg1"/>
                  </a:solidFill>
                  <a:latin typeface="Arial" charset="0"/>
                </a:rPr>
                <a:t>supporting EU policies</a:t>
              </a:r>
            </a:p>
          </p:txBody>
        </p:sp>
        <p:sp>
          <p:nvSpPr>
            <p:cNvPr id="11" name="Rectangle 10"/>
            <p:cNvSpPr/>
            <p:nvPr/>
          </p:nvSpPr>
          <p:spPr>
            <a:xfrm>
              <a:off x="755576" y="1628800"/>
              <a:ext cx="2592288" cy="432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0" dirty="0">
                  <a:solidFill>
                    <a:schemeClr val="bg1"/>
                  </a:solidFill>
                  <a:latin typeface="Arial" charset="0"/>
                </a:rPr>
                <a:t>Support the creation and diffusion </a:t>
              </a:r>
              <a:r>
                <a:rPr lang="en-GB" sz="1100" b="0" dirty="0" smtClean="0">
                  <a:solidFill>
                    <a:schemeClr val="bg1"/>
                  </a:solidFill>
                  <a:latin typeface="Arial" charset="0"/>
                </a:rPr>
                <a:t/>
              </a:r>
              <a:br>
                <a:rPr lang="en-GB" sz="1100" b="0" dirty="0" smtClean="0">
                  <a:solidFill>
                    <a:schemeClr val="bg1"/>
                  </a:solidFill>
                  <a:latin typeface="Arial" charset="0"/>
                </a:rPr>
              </a:br>
              <a:r>
                <a:rPr lang="en-GB" sz="1100" b="0" dirty="0" smtClean="0">
                  <a:solidFill>
                    <a:schemeClr val="bg1"/>
                  </a:solidFill>
                  <a:latin typeface="Arial" charset="0"/>
                </a:rPr>
                <a:t>of </a:t>
              </a:r>
              <a:r>
                <a:rPr lang="en-GB" sz="1100" b="0" dirty="0">
                  <a:solidFill>
                    <a:schemeClr val="bg1"/>
                  </a:solidFill>
                  <a:latin typeface="Arial" charset="0"/>
                </a:rPr>
                <a:t>high-quality knowledge</a:t>
              </a:r>
            </a:p>
          </p:txBody>
        </p:sp>
        <p:sp>
          <p:nvSpPr>
            <p:cNvPr id="12" name="TextBox 11"/>
            <p:cNvSpPr txBox="1"/>
            <p:nvPr/>
          </p:nvSpPr>
          <p:spPr>
            <a:xfrm>
              <a:off x="611188" y="2064688"/>
              <a:ext cx="8209284" cy="307777"/>
            </a:xfrm>
            <a:prstGeom prst="rect">
              <a:avLst/>
            </a:prstGeom>
            <a:noFill/>
          </p:spPr>
          <p:txBody>
            <a:bodyPr wrap="square" rtlCol="0">
              <a:spAutoFit/>
            </a:bodyPr>
            <a:lstStyle/>
            <a:p>
              <a:pPr algn="ctr"/>
              <a:r>
                <a:rPr lang="en-GB" sz="1400" dirty="0">
                  <a:solidFill>
                    <a:schemeClr val="tx1"/>
                  </a:solidFill>
                  <a:latin typeface="Arial" charset="0"/>
                </a:rPr>
                <a:t>Optimise the Programme’s delivery for impact in a strengthened ERA</a:t>
              </a:r>
            </a:p>
          </p:txBody>
        </p:sp>
        <p:grpSp>
          <p:nvGrpSpPr>
            <p:cNvPr id="13" name="Group 12"/>
            <p:cNvGrpSpPr/>
            <p:nvPr/>
          </p:nvGrpSpPr>
          <p:grpSpPr>
            <a:xfrm>
              <a:off x="719944" y="5091132"/>
              <a:ext cx="8017172" cy="714132"/>
              <a:chOff x="755576" y="5091132"/>
              <a:chExt cx="8017172" cy="714132"/>
            </a:xfrm>
          </p:grpSpPr>
          <p:sp>
            <p:nvSpPr>
              <p:cNvPr id="43" name="Rectangle 42"/>
              <p:cNvSpPr/>
              <p:nvPr/>
            </p:nvSpPr>
            <p:spPr>
              <a:xfrm>
                <a:off x="763588" y="5091132"/>
                <a:ext cx="8009160" cy="7141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4" name="TextBox 43"/>
              <p:cNvSpPr txBox="1"/>
              <p:nvPr/>
            </p:nvSpPr>
            <p:spPr>
              <a:xfrm>
                <a:off x="755576" y="5093322"/>
                <a:ext cx="8017172" cy="307777"/>
              </a:xfrm>
              <a:prstGeom prst="rect">
                <a:avLst/>
              </a:prstGeom>
              <a:noFill/>
            </p:spPr>
            <p:txBody>
              <a:bodyPr wrap="square" rtlCol="0">
                <a:spAutoFit/>
              </a:bodyPr>
              <a:lstStyle/>
              <a:p>
                <a:pPr algn="ctr"/>
                <a:r>
                  <a:rPr lang="en-GB" sz="1400" dirty="0">
                    <a:solidFill>
                      <a:schemeClr val="bg2"/>
                    </a:solidFill>
                    <a:latin typeface="Arial" charset="0"/>
                  </a:rPr>
                  <a:t>Strengthening the European Research Area</a:t>
                </a:r>
              </a:p>
            </p:txBody>
          </p:sp>
        </p:grpSp>
        <p:grpSp>
          <p:nvGrpSpPr>
            <p:cNvPr id="14" name="Group 13"/>
            <p:cNvGrpSpPr/>
            <p:nvPr/>
          </p:nvGrpSpPr>
          <p:grpSpPr>
            <a:xfrm>
              <a:off x="870076" y="5451388"/>
              <a:ext cx="7691508" cy="267960"/>
              <a:chOff x="971409" y="5451388"/>
              <a:chExt cx="7691508" cy="267960"/>
            </a:xfrm>
          </p:grpSpPr>
          <p:sp>
            <p:nvSpPr>
              <p:cNvPr id="41" name="TextBox 40"/>
              <p:cNvSpPr txBox="1"/>
              <p:nvPr/>
            </p:nvSpPr>
            <p:spPr>
              <a:xfrm>
                <a:off x="4868230" y="5451388"/>
                <a:ext cx="3794687" cy="261610"/>
              </a:xfrm>
              <a:prstGeom prst="rect">
                <a:avLst/>
              </a:prstGeom>
              <a:solidFill>
                <a:schemeClr val="bg2"/>
              </a:solidFill>
            </p:spPr>
            <p:txBody>
              <a:bodyPr wrap="square" rtlCol="0">
                <a:spAutoFit/>
              </a:bodyPr>
              <a:lstStyle/>
              <a:p>
                <a:pPr algn="ctr"/>
                <a:r>
                  <a:rPr lang="en-US" sz="1100" b="0" dirty="0">
                    <a:solidFill>
                      <a:schemeClr val="accent6"/>
                    </a:solidFill>
                    <a:latin typeface="Arial" charset="0"/>
                  </a:rPr>
                  <a:t>Reforming and Enhancing the European R&amp;I system</a:t>
                </a:r>
              </a:p>
            </p:txBody>
          </p:sp>
          <p:sp>
            <p:nvSpPr>
              <p:cNvPr id="42" name="TextBox 41"/>
              <p:cNvSpPr txBox="1"/>
              <p:nvPr/>
            </p:nvSpPr>
            <p:spPr>
              <a:xfrm>
                <a:off x="971409" y="5457738"/>
                <a:ext cx="3794687" cy="261610"/>
              </a:xfrm>
              <a:prstGeom prst="rect">
                <a:avLst/>
              </a:prstGeom>
              <a:solidFill>
                <a:schemeClr val="bg2"/>
              </a:solidFill>
            </p:spPr>
            <p:txBody>
              <a:bodyPr wrap="square" rtlCol="0">
                <a:spAutoFit/>
              </a:bodyPr>
              <a:lstStyle/>
              <a:p>
                <a:pPr algn="ctr"/>
                <a:r>
                  <a:rPr lang="en-GB" sz="1100" b="0" dirty="0">
                    <a:solidFill>
                      <a:schemeClr val="accent6"/>
                    </a:solidFill>
                    <a:latin typeface="Arial" charset="0"/>
                  </a:rPr>
                  <a:t>Sharing excellence</a:t>
                </a:r>
              </a:p>
            </p:txBody>
          </p:sp>
        </p:grpSp>
        <p:cxnSp>
          <p:nvCxnSpPr>
            <p:cNvPr id="15" name="Straight Arrow Connector 14"/>
            <p:cNvCxnSpPr/>
            <p:nvPr/>
          </p:nvCxnSpPr>
          <p:spPr bwMode="auto">
            <a:xfrm>
              <a:off x="2079973" y="2372465"/>
              <a:ext cx="0" cy="174493"/>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a:off x="4746104" y="2389138"/>
              <a:ext cx="0" cy="33645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7452320" y="2372465"/>
              <a:ext cx="0" cy="174493"/>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bwMode="auto">
            <a:xfrm>
              <a:off x="2079973" y="2540692"/>
              <a:ext cx="5372347" cy="6266"/>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9" name="Group 18"/>
            <p:cNvGrpSpPr/>
            <p:nvPr/>
          </p:nvGrpSpPr>
          <p:grpSpPr>
            <a:xfrm>
              <a:off x="755576" y="2861592"/>
              <a:ext cx="2592288" cy="2136285"/>
              <a:chOff x="755576" y="2840595"/>
              <a:chExt cx="2592288" cy="2136285"/>
            </a:xfrm>
          </p:grpSpPr>
          <p:sp>
            <p:nvSpPr>
              <p:cNvPr id="35" name="Rectangle 34"/>
              <p:cNvSpPr/>
              <p:nvPr/>
            </p:nvSpPr>
            <p:spPr>
              <a:xfrm>
                <a:off x="755576" y="2840595"/>
                <a:ext cx="2592288" cy="21362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6" name="TextBox 35"/>
              <p:cNvSpPr txBox="1"/>
              <p:nvPr/>
            </p:nvSpPr>
            <p:spPr>
              <a:xfrm>
                <a:off x="1394122" y="2845499"/>
                <a:ext cx="1953741" cy="492443"/>
              </a:xfrm>
              <a:prstGeom prst="rect">
                <a:avLst/>
              </a:prstGeom>
              <a:noFill/>
            </p:spPr>
            <p:txBody>
              <a:bodyPr wrap="square" rtlCol="0">
                <a:spAutoFit/>
              </a:bodyPr>
              <a:lstStyle/>
              <a:p>
                <a:r>
                  <a:rPr lang="en-GB" sz="1400" dirty="0" smtClean="0">
                    <a:solidFill>
                      <a:schemeClr val="bg2"/>
                    </a:solidFill>
                    <a:latin typeface="Arial" charset="0"/>
                  </a:rPr>
                  <a:t>Pillar 1</a:t>
                </a:r>
              </a:p>
              <a:p>
                <a:r>
                  <a:rPr lang="en-GB" sz="1200" b="0" dirty="0" smtClean="0">
                    <a:solidFill>
                      <a:schemeClr val="bg2"/>
                    </a:solidFill>
                    <a:latin typeface="Arial" charset="0"/>
                  </a:rPr>
                  <a:t>Open Science</a:t>
                </a:r>
                <a:endParaRPr lang="en-GB" sz="1200" b="0" dirty="0">
                  <a:solidFill>
                    <a:schemeClr val="bg2"/>
                  </a:solidFill>
                  <a:latin typeface="Arial" charset="0"/>
                </a:endParaRPr>
              </a:p>
            </p:txBody>
          </p:sp>
          <p:sp>
            <p:nvSpPr>
              <p:cNvPr id="37" name="TextBox 36"/>
              <p:cNvSpPr txBox="1"/>
              <p:nvPr/>
            </p:nvSpPr>
            <p:spPr>
              <a:xfrm>
                <a:off x="894470" y="3588068"/>
                <a:ext cx="2304256" cy="261610"/>
              </a:xfrm>
              <a:prstGeom prst="rect">
                <a:avLst/>
              </a:prstGeom>
              <a:solidFill>
                <a:schemeClr val="bg2"/>
              </a:solidFill>
            </p:spPr>
            <p:txBody>
              <a:bodyPr wrap="square" rtlCol="0">
                <a:spAutoFit/>
              </a:bodyPr>
              <a:lstStyle/>
              <a:p>
                <a:pPr algn="ctr"/>
                <a:r>
                  <a:rPr lang="en-GB" sz="1100" b="0" dirty="0">
                    <a:solidFill>
                      <a:schemeClr val="accent6"/>
                    </a:solidFill>
                    <a:latin typeface="Arial" charset="0"/>
                  </a:rPr>
                  <a:t>European Research </a:t>
                </a:r>
                <a:r>
                  <a:rPr lang="en-GB" sz="1100" b="0" dirty="0" smtClean="0">
                    <a:solidFill>
                      <a:schemeClr val="accent6"/>
                    </a:solidFill>
                    <a:latin typeface="Arial" charset="0"/>
                  </a:rPr>
                  <a:t>Council</a:t>
                </a:r>
                <a:endParaRPr lang="en-GB" sz="1100" b="0" dirty="0">
                  <a:solidFill>
                    <a:schemeClr val="accent6"/>
                  </a:solidFill>
                  <a:latin typeface="Arial" charset="0"/>
                </a:endParaRPr>
              </a:p>
            </p:txBody>
          </p:sp>
          <p:sp>
            <p:nvSpPr>
              <p:cNvPr id="38" name="TextBox 37"/>
              <p:cNvSpPr txBox="1"/>
              <p:nvPr/>
            </p:nvSpPr>
            <p:spPr>
              <a:xfrm>
                <a:off x="894470" y="4004233"/>
                <a:ext cx="2304256" cy="261610"/>
              </a:xfrm>
              <a:prstGeom prst="rect">
                <a:avLst/>
              </a:prstGeom>
              <a:solidFill>
                <a:schemeClr val="bg2"/>
              </a:solidFill>
            </p:spPr>
            <p:txBody>
              <a:bodyPr wrap="square" rtlCol="0">
                <a:spAutoFit/>
              </a:bodyPr>
              <a:lstStyle/>
              <a:p>
                <a:pPr algn="ctr"/>
                <a:r>
                  <a:rPr lang="en-GB" sz="1100" b="0" dirty="0" smtClean="0">
                    <a:solidFill>
                      <a:schemeClr val="accent6"/>
                    </a:solidFill>
                    <a:latin typeface="Arial" charset="0"/>
                  </a:rPr>
                  <a:t>Marie </a:t>
                </a:r>
                <a:r>
                  <a:rPr lang="en-GB" sz="1100" b="0" dirty="0" err="1" smtClean="0">
                    <a:solidFill>
                      <a:schemeClr val="accent6"/>
                    </a:solidFill>
                    <a:latin typeface="Arial" charset="0"/>
                  </a:rPr>
                  <a:t>Skłodowska</a:t>
                </a:r>
                <a:r>
                  <a:rPr lang="en-GB" sz="1100" b="0" dirty="0" smtClean="0">
                    <a:solidFill>
                      <a:schemeClr val="accent6"/>
                    </a:solidFill>
                    <a:latin typeface="Arial" charset="0"/>
                  </a:rPr>
                  <a:t>-Curie Actions</a:t>
                </a:r>
                <a:endParaRPr lang="en-GB" sz="1100" b="0" dirty="0">
                  <a:solidFill>
                    <a:schemeClr val="accent6"/>
                  </a:solidFill>
                  <a:latin typeface="Arial" charset="0"/>
                </a:endParaRPr>
              </a:p>
            </p:txBody>
          </p:sp>
          <p:sp>
            <p:nvSpPr>
              <p:cNvPr id="39" name="TextBox 38"/>
              <p:cNvSpPr txBox="1"/>
              <p:nvPr/>
            </p:nvSpPr>
            <p:spPr>
              <a:xfrm>
                <a:off x="894470" y="4470540"/>
                <a:ext cx="2304256" cy="261610"/>
              </a:xfrm>
              <a:prstGeom prst="rect">
                <a:avLst/>
              </a:prstGeom>
              <a:solidFill>
                <a:schemeClr val="bg2"/>
              </a:solidFill>
            </p:spPr>
            <p:txBody>
              <a:bodyPr wrap="square" rtlCol="0">
                <a:spAutoFit/>
              </a:bodyPr>
              <a:lstStyle/>
              <a:p>
                <a:pPr algn="ctr"/>
                <a:r>
                  <a:rPr lang="en-GB" sz="1100" b="0" dirty="0" smtClean="0">
                    <a:solidFill>
                      <a:schemeClr val="accent6"/>
                    </a:solidFill>
                    <a:latin typeface="Arial" charset="0"/>
                  </a:rPr>
                  <a:t>Research Infrastructures</a:t>
                </a:r>
                <a:endParaRPr lang="en-GB" sz="1100" b="0" dirty="0">
                  <a:solidFill>
                    <a:schemeClr val="accent6"/>
                  </a:solidFill>
                  <a:latin typeface="Arial" charset="0"/>
                </a:endParaRPr>
              </a:p>
            </p:txBody>
          </p:sp>
          <p:pic>
            <p:nvPicPr>
              <p:cNvPr id="40" name="Picture 39"/>
              <p:cNvPicPr>
                <a:picLocks noChangeAspect="1"/>
              </p:cNvPicPr>
              <p:nvPr/>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02375" y="2958728"/>
                <a:ext cx="433100" cy="433100"/>
              </a:xfrm>
              <a:prstGeom prst="rect">
                <a:avLst/>
              </a:prstGeom>
            </p:spPr>
          </p:pic>
        </p:grpSp>
        <p:grpSp>
          <p:nvGrpSpPr>
            <p:cNvPr id="20" name="Group 19"/>
            <p:cNvGrpSpPr/>
            <p:nvPr/>
          </p:nvGrpSpPr>
          <p:grpSpPr>
            <a:xfrm>
              <a:off x="6137310" y="2852646"/>
              <a:ext cx="2592288" cy="2154180"/>
              <a:chOff x="6180460" y="2822700"/>
              <a:chExt cx="2592288" cy="2154180"/>
            </a:xfrm>
          </p:grpSpPr>
          <p:sp>
            <p:nvSpPr>
              <p:cNvPr id="28" name="Rectangle 27"/>
              <p:cNvSpPr/>
              <p:nvPr/>
            </p:nvSpPr>
            <p:spPr>
              <a:xfrm>
                <a:off x="6180460" y="2822700"/>
                <a:ext cx="2592288" cy="21541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9" name="TextBox 28"/>
              <p:cNvSpPr txBox="1"/>
              <p:nvPr/>
            </p:nvSpPr>
            <p:spPr>
              <a:xfrm>
                <a:off x="6804248" y="2851849"/>
                <a:ext cx="1968500" cy="492443"/>
              </a:xfrm>
              <a:prstGeom prst="rect">
                <a:avLst/>
              </a:prstGeom>
              <a:noFill/>
            </p:spPr>
            <p:txBody>
              <a:bodyPr wrap="square" rtlCol="0">
                <a:spAutoFit/>
              </a:bodyPr>
              <a:lstStyle/>
              <a:p>
                <a:r>
                  <a:rPr lang="en-GB" sz="1400" dirty="0" smtClean="0">
                    <a:solidFill>
                      <a:schemeClr val="bg2"/>
                    </a:solidFill>
                    <a:latin typeface="Arial" charset="0"/>
                  </a:rPr>
                  <a:t>Pillar 3</a:t>
                </a:r>
              </a:p>
              <a:p>
                <a:r>
                  <a:rPr lang="en-GB" sz="1200" b="0" dirty="0">
                    <a:solidFill>
                      <a:schemeClr val="bg2"/>
                    </a:solidFill>
                    <a:latin typeface="Arial" charset="0"/>
                  </a:rPr>
                  <a:t>Open Innovation</a:t>
                </a:r>
              </a:p>
            </p:txBody>
          </p:sp>
          <p:grpSp>
            <p:nvGrpSpPr>
              <p:cNvPr id="30" name="Group 29"/>
              <p:cNvGrpSpPr/>
              <p:nvPr/>
            </p:nvGrpSpPr>
            <p:grpSpPr>
              <a:xfrm>
                <a:off x="6289361" y="3585716"/>
                <a:ext cx="2352224" cy="1137079"/>
                <a:chOff x="6289361" y="3573016"/>
                <a:chExt cx="2352224" cy="1137079"/>
              </a:xfrm>
            </p:grpSpPr>
            <p:sp>
              <p:nvSpPr>
                <p:cNvPr id="32" name="TextBox 31"/>
                <p:cNvSpPr txBox="1"/>
                <p:nvPr/>
              </p:nvSpPr>
              <p:spPr>
                <a:xfrm>
                  <a:off x="6289361" y="3573016"/>
                  <a:ext cx="2352224" cy="261610"/>
                </a:xfrm>
                <a:prstGeom prst="rect">
                  <a:avLst/>
                </a:prstGeom>
                <a:solidFill>
                  <a:schemeClr val="bg2"/>
                </a:solidFill>
              </p:spPr>
              <p:txBody>
                <a:bodyPr wrap="square" rtlCol="0">
                  <a:spAutoFit/>
                </a:bodyPr>
                <a:lstStyle/>
                <a:p>
                  <a:pPr algn="ctr"/>
                  <a:r>
                    <a:rPr lang="en-GB" sz="1100" b="0" dirty="0">
                      <a:solidFill>
                        <a:schemeClr val="accent6"/>
                      </a:solidFill>
                      <a:latin typeface="Arial" charset="0"/>
                    </a:rPr>
                    <a:t>European Innovation Council</a:t>
                  </a:r>
                </a:p>
              </p:txBody>
            </p:sp>
            <p:sp>
              <p:nvSpPr>
                <p:cNvPr id="33" name="TextBox 32"/>
                <p:cNvSpPr txBox="1"/>
                <p:nvPr/>
              </p:nvSpPr>
              <p:spPr>
                <a:xfrm>
                  <a:off x="6289361" y="3935747"/>
                  <a:ext cx="2352224" cy="261610"/>
                </a:xfrm>
                <a:prstGeom prst="rect">
                  <a:avLst/>
                </a:prstGeom>
                <a:solidFill>
                  <a:schemeClr val="bg2"/>
                </a:solidFill>
              </p:spPr>
              <p:txBody>
                <a:bodyPr wrap="square" rtlCol="0">
                  <a:spAutoFit/>
                </a:bodyPr>
                <a:lstStyle/>
                <a:p>
                  <a:pPr algn="ctr"/>
                  <a:r>
                    <a:rPr lang="en-GB" sz="1100" b="0" dirty="0" smtClean="0">
                      <a:solidFill>
                        <a:schemeClr val="accent6"/>
                      </a:solidFill>
                      <a:latin typeface="Arial" charset="0"/>
                    </a:rPr>
                    <a:t>European innovation </a:t>
                  </a:r>
                  <a:r>
                    <a:rPr lang="en-GB" sz="1100" b="0" dirty="0">
                      <a:solidFill>
                        <a:schemeClr val="accent6"/>
                      </a:solidFill>
                      <a:latin typeface="Arial" charset="0"/>
                    </a:rPr>
                    <a:t>ecosystems</a:t>
                  </a:r>
                </a:p>
              </p:txBody>
            </p:sp>
            <p:sp>
              <p:nvSpPr>
                <p:cNvPr id="34" name="TextBox 33"/>
                <p:cNvSpPr txBox="1"/>
                <p:nvPr/>
              </p:nvSpPr>
              <p:spPr>
                <a:xfrm>
                  <a:off x="6289361" y="4279208"/>
                  <a:ext cx="2352224" cy="430887"/>
                </a:xfrm>
                <a:prstGeom prst="rect">
                  <a:avLst/>
                </a:prstGeom>
                <a:solidFill>
                  <a:schemeClr val="bg2"/>
                </a:solidFill>
              </p:spPr>
              <p:txBody>
                <a:bodyPr wrap="square" rtlCol="0">
                  <a:spAutoFit/>
                </a:bodyPr>
                <a:lstStyle/>
                <a:p>
                  <a:pPr algn="ctr"/>
                  <a:r>
                    <a:rPr lang="en-US" sz="1100" b="0" dirty="0">
                      <a:solidFill>
                        <a:schemeClr val="accent6"/>
                      </a:solidFill>
                      <a:latin typeface="Arial" charset="0"/>
                    </a:rPr>
                    <a:t>European Institute of Innovation </a:t>
                  </a:r>
                  <a:r>
                    <a:rPr lang="en-US" sz="1100" b="0" dirty="0" smtClean="0">
                      <a:solidFill>
                        <a:schemeClr val="accent6"/>
                      </a:solidFill>
                      <a:latin typeface="Arial" charset="0"/>
                    </a:rPr>
                    <a:t/>
                  </a:r>
                  <a:br>
                    <a:rPr lang="en-US" sz="1100" b="0" dirty="0" smtClean="0">
                      <a:solidFill>
                        <a:schemeClr val="accent6"/>
                      </a:solidFill>
                      <a:latin typeface="Arial" charset="0"/>
                    </a:rPr>
                  </a:br>
                  <a:r>
                    <a:rPr lang="en-US" sz="1100" b="0" dirty="0" smtClean="0">
                      <a:solidFill>
                        <a:schemeClr val="accent6"/>
                      </a:solidFill>
                      <a:latin typeface="Arial" charset="0"/>
                    </a:rPr>
                    <a:t>and </a:t>
                  </a:r>
                  <a:r>
                    <a:rPr lang="en-US" sz="1100" b="0" dirty="0">
                      <a:solidFill>
                        <a:schemeClr val="accent6"/>
                      </a:solidFill>
                      <a:latin typeface="Arial" charset="0"/>
                    </a:rPr>
                    <a:t>Technology</a:t>
                  </a:r>
                </a:p>
              </p:txBody>
            </p:sp>
          </p:grpSp>
          <p:pic>
            <p:nvPicPr>
              <p:cNvPr id="31" name="Picture 30"/>
              <p:cNvPicPr>
                <a:picLocks noChangeAspect="1"/>
              </p:cNvPicPr>
              <p:nvPr/>
            </p:nvPicPr>
            <p:blipFill>
              <a:blip r:embed="rId5">
                <a:clrChange>
                  <a:clrFrom>
                    <a:srgbClr val="FFFFFF"/>
                  </a:clrFrom>
                  <a:clrTo>
                    <a:srgbClr val="FFFFFF">
                      <a:alpha val="0"/>
                    </a:srgbClr>
                  </a:clrTo>
                </a:clrChange>
                <a:biLevel thresh="50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Lst>
              </a:blip>
              <a:stretch>
                <a:fillRect/>
              </a:stretch>
            </p:blipFill>
            <p:spPr>
              <a:xfrm>
                <a:off x="6282340" y="2963796"/>
                <a:ext cx="441023" cy="441023"/>
              </a:xfrm>
              <a:prstGeom prst="rect">
                <a:avLst/>
              </a:prstGeom>
            </p:spPr>
          </p:pic>
        </p:grpSp>
        <p:grpSp>
          <p:nvGrpSpPr>
            <p:cNvPr id="21" name="Group 20"/>
            <p:cNvGrpSpPr/>
            <p:nvPr/>
          </p:nvGrpSpPr>
          <p:grpSpPr>
            <a:xfrm>
              <a:off x="3428748" y="2852645"/>
              <a:ext cx="2592288" cy="2154181"/>
              <a:chOff x="3482008" y="2822699"/>
              <a:chExt cx="2592288" cy="2154181"/>
            </a:xfrm>
          </p:grpSpPr>
          <p:sp>
            <p:nvSpPr>
              <p:cNvPr id="22" name="Rectangle 21"/>
              <p:cNvSpPr/>
              <p:nvPr/>
            </p:nvSpPr>
            <p:spPr>
              <a:xfrm>
                <a:off x="3482008" y="2822699"/>
                <a:ext cx="2592288" cy="21541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3" name="TextBox 22"/>
              <p:cNvSpPr txBox="1"/>
              <p:nvPr/>
            </p:nvSpPr>
            <p:spPr>
              <a:xfrm>
                <a:off x="4099323" y="2852936"/>
                <a:ext cx="1974973" cy="677108"/>
              </a:xfrm>
              <a:prstGeom prst="rect">
                <a:avLst/>
              </a:prstGeom>
              <a:noFill/>
            </p:spPr>
            <p:txBody>
              <a:bodyPr wrap="square" rtlCol="0">
                <a:spAutoFit/>
              </a:bodyPr>
              <a:lstStyle/>
              <a:p>
                <a:r>
                  <a:rPr lang="en-GB" sz="1400" dirty="0" smtClean="0">
                    <a:solidFill>
                      <a:schemeClr val="bg2"/>
                    </a:solidFill>
                    <a:latin typeface="Arial" charset="0"/>
                  </a:rPr>
                  <a:t>Pillar 2</a:t>
                </a:r>
                <a:endParaRPr lang="en-GB" sz="1400" dirty="0">
                  <a:solidFill>
                    <a:schemeClr val="bg2"/>
                  </a:solidFill>
                  <a:latin typeface="Arial" charset="0"/>
                </a:endParaRPr>
              </a:p>
              <a:p>
                <a:r>
                  <a:rPr lang="en-GB" sz="1200" b="0" dirty="0">
                    <a:solidFill>
                      <a:schemeClr val="bg2"/>
                    </a:solidFill>
                    <a:latin typeface="Arial" charset="0"/>
                  </a:rPr>
                  <a:t>Global Challenges and Industrial Competitiveness</a:t>
                </a:r>
              </a:p>
            </p:txBody>
          </p:sp>
          <p:sp>
            <p:nvSpPr>
              <p:cNvPr id="24" name="TextBox 23"/>
              <p:cNvSpPr txBox="1"/>
              <p:nvPr/>
            </p:nvSpPr>
            <p:spPr>
              <a:xfrm>
                <a:off x="3604419" y="3589052"/>
                <a:ext cx="2354757" cy="900246"/>
              </a:xfrm>
              <a:prstGeom prst="rect">
                <a:avLst/>
              </a:prstGeom>
              <a:solidFill>
                <a:schemeClr val="bg2"/>
              </a:solidFill>
            </p:spPr>
            <p:txBody>
              <a:bodyPr wrap="square" rtlCol="0">
                <a:spAutoFit/>
              </a:bodyPr>
              <a:lstStyle/>
              <a:p>
                <a:pPr marL="358775" indent="-171450">
                  <a:buClr>
                    <a:schemeClr val="accent6"/>
                  </a:buClr>
                  <a:buFont typeface="Arial" panose="020B0604020202020204" pitchFamily="34" charset="0"/>
                  <a:buChar char="•"/>
                </a:pPr>
                <a:r>
                  <a:rPr lang="en-US" sz="1050" b="0" dirty="0">
                    <a:solidFill>
                      <a:schemeClr val="accent6"/>
                    </a:solidFill>
                    <a:latin typeface="Arial" charset="0"/>
                  </a:rPr>
                  <a:t>Health</a:t>
                </a:r>
              </a:p>
              <a:p>
                <a:pPr marL="358775" indent="-171450">
                  <a:buClr>
                    <a:schemeClr val="accent6"/>
                  </a:buClr>
                  <a:buFont typeface="Arial" panose="020B0604020202020204" pitchFamily="34" charset="0"/>
                  <a:buChar char="•"/>
                </a:pPr>
                <a:r>
                  <a:rPr lang="en-US" sz="1050" b="0" dirty="0">
                    <a:solidFill>
                      <a:schemeClr val="accent6"/>
                    </a:solidFill>
                    <a:latin typeface="Arial" charset="0"/>
                  </a:rPr>
                  <a:t>Inclusive and Secure Society</a:t>
                </a:r>
              </a:p>
              <a:p>
                <a:pPr marL="358775" indent="-171450">
                  <a:buClr>
                    <a:schemeClr val="accent6"/>
                  </a:buClr>
                  <a:buFont typeface="Arial" panose="020B0604020202020204" pitchFamily="34" charset="0"/>
                  <a:buChar char="•"/>
                </a:pPr>
                <a:r>
                  <a:rPr lang="en-US" sz="1050" b="0" dirty="0">
                    <a:solidFill>
                      <a:schemeClr val="accent6"/>
                    </a:solidFill>
                    <a:latin typeface="Arial" charset="0"/>
                  </a:rPr>
                  <a:t>Digital and Industry</a:t>
                </a:r>
              </a:p>
              <a:p>
                <a:pPr marL="358775" indent="-171450">
                  <a:buClr>
                    <a:schemeClr val="accent6"/>
                  </a:buClr>
                  <a:buFont typeface="Arial" panose="020B0604020202020204" pitchFamily="34" charset="0"/>
                  <a:buChar char="•"/>
                </a:pPr>
                <a:r>
                  <a:rPr lang="en-US" sz="1050" b="0" dirty="0">
                    <a:solidFill>
                      <a:schemeClr val="accent6"/>
                    </a:solidFill>
                    <a:latin typeface="Arial" charset="0"/>
                  </a:rPr>
                  <a:t>Climate, Energy and Mobility</a:t>
                </a:r>
              </a:p>
              <a:p>
                <a:pPr marL="358775" indent="-171450">
                  <a:buClr>
                    <a:schemeClr val="accent6"/>
                  </a:buClr>
                  <a:buFont typeface="Arial" panose="020B0604020202020204" pitchFamily="34" charset="0"/>
                  <a:buChar char="•"/>
                </a:pPr>
                <a:r>
                  <a:rPr lang="en-US" sz="1050" b="0" dirty="0">
                    <a:solidFill>
                      <a:schemeClr val="accent6"/>
                    </a:solidFill>
                    <a:latin typeface="Arial" charset="0"/>
                  </a:rPr>
                  <a:t>Food and natural resources</a:t>
                </a:r>
              </a:p>
            </p:txBody>
          </p:sp>
          <p:sp>
            <p:nvSpPr>
              <p:cNvPr id="25" name="TextBox 24"/>
              <p:cNvSpPr txBox="1"/>
              <p:nvPr/>
            </p:nvSpPr>
            <p:spPr>
              <a:xfrm>
                <a:off x="3613000" y="4547006"/>
                <a:ext cx="2346176" cy="261610"/>
              </a:xfrm>
              <a:prstGeom prst="rect">
                <a:avLst/>
              </a:prstGeom>
              <a:solidFill>
                <a:schemeClr val="bg2"/>
              </a:solidFill>
            </p:spPr>
            <p:txBody>
              <a:bodyPr wrap="square" rtlCol="0">
                <a:spAutoFit/>
              </a:bodyPr>
              <a:lstStyle/>
              <a:p>
                <a:pPr algn="ctr"/>
                <a:r>
                  <a:rPr lang="en-GB" sz="1100" b="0" dirty="0" smtClean="0">
                    <a:solidFill>
                      <a:schemeClr val="accent6"/>
                    </a:solidFill>
                    <a:latin typeface="Arial" charset="0"/>
                  </a:rPr>
                  <a:t>Joint </a:t>
                </a:r>
                <a:r>
                  <a:rPr lang="en-GB" sz="1100" b="0" dirty="0">
                    <a:solidFill>
                      <a:schemeClr val="accent6"/>
                    </a:solidFill>
                    <a:latin typeface="Arial" charset="0"/>
                  </a:rPr>
                  <a:t>Research Centre</a:t>
                </a:r>
              </a:p>
            </p:txBody>
          </p:sp>
          <p:sp>
            <p:nvSpPr>
              <p:cNvPr id="26" name="TextBox 25"/>
              <p:cNvSpPr txBox="1"/>
              <p:nvPr/>
            </p:nvSpPr>
            <p:spPr>
              <a:xfrm rot="16200000">
                <a:off x="3299037" y="3911961"/>
                <a:ext cx="889536" cy="261610"/>
              </a:xfrm>
              <a:prstGeom prst="rect">
                <a:avLst/>
              </a:prstGeom>
              <a:noFill/>
            </p:spPr>
            <p:txBody>
              <a:bodyPr wrap="square" rtlCol="0">
                <a:spAutoFit/>
              </a:bodyPr>
              <a:lstStyle/>
              <a:p>
                <a:pPr algn="ctr"/>
                <a:r>
                  <a:rPr lang="en-GB" sz="1100" dirty="0">
                    <a:solidFill>
                      <a:schemeClr val="accent6"/>
                    </a:solidFill>
                    <a:latin typeface="Arial" charset="0"/>
                  </a:rPr>
                  <a:t>Clusters</a:t>
                </a:r>
              </a:p>
            </p:txBody>
          </p:sp>
          <p:pic>
            <p:nvPicPr>
              <p:cNvPr id="27" name="Picture 4" descr="C:\Users\ravetju\AppData\Local\Temp\1\ear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9303" y="2963796"/>
                <a:ext cx="442902" cy="44290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140037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4976" y="548679"/>
            <a:ext cx="7715200" cy="720081"/>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Budget: €100 billion*</a:t>
            </a:r>
            <a:endParaRPr lang="en-GB"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988840"/>
            <a:ext cx="3960440" cy="3921820"/>
          </a:xfrm>
          <a:prstGeom prst="rect">
            <a:avLst/>
          </a:prstGeom>
        </p:spPr>
        <p:txBody>
          <a:bodyPr/>
          <a:lstStyle/>
          <a:p>
            <a:pPr marL="0" indent="0">
              <a:buNone/>
            </a:pPr>
            <a:endParaRPr lang="en-GB" i="0" dirty="0">
              <a:solidFill>
                <a:schemeClr val="accent2">
                  <a:lumMod val="50000"/>
                </a:schemeClr>
              </a:solidFill>
              <a:latin typeface="Arial" panose="020B0604020202020204" pitchFamily="34" charset="0"/>
              <a:cs typeface="Arial" panose="020B0604020202020204" pitchFamily="34" charset="0"/>
            </a:endParaRPr>
          </a:p>
          <a:p>
            <a:endParaRPr lang="en-GB" i="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910879738"/>
              </p:ext>
            </p:extLst>
          </p:nvPr>
        </p:nvGraphicFramePr>
        <p:xfrm>
          <a:off x="611560" y="1036960"/>
          <a:ext cx="824380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4513" y="5733256"/>
            <a:ext cx="4761543" cy="830997"/>
          </a:xfrm>
          <a:prstGeom prst="rect">
            <a:avLst/>
          </a:prstGeom>
          <a:noFill/>
        </p:spPr>
        <p:txBody>
          <a:bodyPr wrap="square" rtlCol="0">
            <a:spAutoFit/>
          </a:bodyPr>
          <a:lstStyle/>
          <a:p>
            <a:pPr marL="357188" indent="-174625"/>
            <a:r>
              <a:rPr lang="en-GB" sz="1600" dirty="0" smtClean="0">
                <a:solidFill>
                  <a:srgbClr val="878685">
                    <a:lumMod val="50000"/>
                  </a:srgbClr>
                </a:solidFill>
              </a:rPr>
              <a:t>* </a:t>
            </a:r>
            <a:r>
              <a:rPr lang="en-GB" sz="1600" b="0" dirty="0" smtClean="0">
                <a:solidFill>
                  <a:srgbClr val="878685">
                    <a:lumMod val="50000"/>
                  </a:srgbClr>
                </a:solidFill>
              </a:rPr>
              <a:t>This </a:t>
            </a:r>
            <a:r>
              <a:rPr lang="en-GB" sz="1600" b="0" dirty="0">
                <a:solidFill>
                  <a:srgbClr val="878685">
                    <a:lumMod val="50000"/>
                  </a:srgbClr>
                </a:solidFill>
              </a:rPr>
              <a:t>envelope includes EUR </a:t>
            </a:r>
            <a:r>
              <a:rPr lang="en-GB" sz="1600" b="0" dirty="0" smtClean="0">
                <a:solidFill>
                  <a:srgbClr val="878685">
                    <a:lumMod val="50000"/>
                  </a:srgbClr>
                </a:solidFill>
              </a:rPr>
              <a:t>3.5 billion </a:t>
            </a:r>
            <a:r>
              <a:rPr lang="en-GB" sz="1600" b="0" dirty="0">
                <a:solidFill>
                  <a:srgbClr val="878685">
                    <a:lumMod val="50000"/>
                  </a:srgbClr>
                </a:solidFill>
              </a:rPr>
              <a:t>allocated under the InvestEU Fund.</a:t>
            </a:r>
          </a:p>
          <a:p>
            <a:endParaRPr lang="en-GB" sz="1600" b="0" dirty="0">
              <a:solidFill>
                <a:srgbClr val="0F5494"/>
              </a:solidFill>
            </a:endParaRPr>
          </a:p>
        </p:txBody>
      </p:sp>
      <p:cxnSp>
        <p:nvCxnSpPr>
          <p:cNvPr id="6" name="Straight Connector 5"/>
          <p:cNvCxnSpPr/>
          <p:nvPr/>
        </p:nvCxnSpPr>
        <p:spPr bwMode="auto">
          <a:xfrm>
            <a:off x="3344548" y="1899242"/>
            <a:ext cx="144000"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8" name="Elbow Connector 7"/>
          <p:cNvCxnSpPr/>
          <p:nvPr/>
        </p:nvCxnSpPr>
        <p:spPr bwMode="auto">
          <a:xfrm rot="5400000" flipH="1" flipV="1">
            <a:off x="575556" y="2240868"/>
            <a:ext cx="360040" cy="12700"/>
          </a:xfrm>
          <a:prstGeom prst="bentConnector3">
            <a:avLst/>
          </a:prstGeom>
          <a:noFill/>
          <a:ln w="9525" cap="flat" cmpd="sng" algn="ctr">
            <a:noFill/>
            <a:prstDash val="solid"/>
            <a:round/>
            <a:headEnd type="none" w="med" len="med"/>
            <a:tailEnd type="none" w="med" len="med"/>
          </a:ln>
          <a:effectLst/>
        </p:spPr>
      </p:cxnSp>
      <p:cxnSp>
        <p:nvCxnSpPr>
          <p:cNvPr id="11" name="Straight Connector 10"/>
          <p:cNvCxnSpPr/>
          <p:nvPr/>
        </p:nvCxnSpPr>
        <p:spPr bwMode="auto">
          <a:xfrm>
            <a:off x="3344548" y="1899242"/>
            <a:ext cx="0" cy="216024"/>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4" name="Straight Connector 13"/>
          <p:cNvCxnSpPr/>
          <p:nvPr/>
        </p:nvCxnSpPr>
        <p:spPr bwMode="auto">
          <a:xfrm>
            <a:off x="2956623" y="1899242"/>
            <a:ext cx="144000"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5" name="Straight Connector 14"/>
          <p:cNvCxnSpPr/>
          <p:nvPr/>
        </p:nvCxnSpPr>
        <p:spPr bwMode="auto">
          <a:xfrm>
            <a:off x="3100623" y="1899242"/>
            <a:ext cx="0" cy="246131"/>
          </a:xfrm>
          <a:prstGeom prst="line">
            <a:avLst/>
          </a:prstGeom>
          <a:noFill/>
          <a:ln w="19050" cap="flat" cmpd="sng" algn="ctr">
            <a:solidFill>
              <a:schemeClr val="bg2">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23863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88640"/>
            <a:ext cx="8532812" cy="720081"/>
          </a:xfrm>
          <a:prstGeom prst="rect">
            <a:avLst/>
          </a:prstGeom>
        </p:spPr>
        <p:txBody>
          <a:bodyPr/>
          <a:lstStyle/>
          <a:p>
            <a:pPr marL="0" indent="0"/>
            <a:r>
              <a:rPr lang="en-GB" sz="2000" dirty="0" smtClean="0">
                <a:solidFill>
                  <a:schemeClr val="accent6"/>
                </a:solidFill>
                <a:latin typeface="Arial" panose="020B0604020202020204" pitchFamily="34" charset="0"/>
                <a:cs typeface="Arial" panose="020B0604020202020204" pitchFamily="34" charset="0"/>
              </a:rPr>
              <a:t>Pillar 2</a:t>
            </a:r>
            <a:r>
              <a:rPr lang="en-GB" sz="2800" dirty="0" smtClean="0">
                <a:solidFill>
                  <a:schemeClr val="accent6"/>
                </a:solidFill>
                <a:latin typeface="Arial" panose="020B0604020202020204" pitchFamily="34" charset="0"/>
                <a:cs typeface="Arial" panose="020B0604020202020204" pitchFamily="34" charset="0"/>
              </a:rPr>
              <a:t/>
            </a:r>
            <a:br>
              <a:rPr lang="en-GB" sz="2800" dirty="0" smtClean="0">
                <a:solidFill>
                  <a:schemeClr val="accent6"/>
                </a:solidFill>
                <a:latin typeface="Arial" panose="020B0604020202020204" pitchFamily="34" charset="0"/>
                <a:cs typeface="Arial" panose="020B0604020202020204" pitchFamily="34" charset="0"/>
              </a:rPr>
            </a:br>
            <a:r>
              <a:rPr lang="en-GB" sz="2800" dirty="0" smtClean="0">
                <a:solidFill>
                  <a:schemeClr val="accent6"/>
                </a:solidFill>
                <a:latin typeface="Arial" panose="020B0604020202020204" pitchFamily="34" charset="0"/>
                <a:cs typeface="Arial" panose="020B0604020202020204" pitchFamily="34" charset="0"/>
              </a:rPr>
              <a:t>Global </a:t>
            </a:r>
            <a:r>
              <a:rPr lang="en-GB" sz="2800" dirty="0">
                <a:solidFill>
                  <a:schemeClr val="accent6"/>
                </a:solidFill>
                <a:latin typeface="Arial" panose="020B0604020202020204" pitchFamily="34" charset="0"/>
                <a:cs typeface="Arial" panose="020B0604020202020204" pitchFamily="34" charset="0"/>
              </a:rPr>
              <a:t>Challenges </a:t>
            </a:r>
            <a:r>
              <a:rPr lang="en-GB" sz="2800" dirty="0" smtClean="0">
                <a:solidFill>
                  <a:schemeClr val="accent6"/>
                </a:solidFill>
                <a:latin typeface="Arial" panose="020B0604020202020204" pitchFamily="34" charset="0"/>
                <a:cs typeface="Arial" panose="020B0604020202020204" pitchFamily="34" charset="0"/>
              </a:rPr>
              <a:t>&amp; Industrial </a:t>
            </a:r>
            <a:r>
              <a:rPr lang="en-GB" sz="2800" dirty="0">
                <a:solidFill>
                  <a:schemeClr val="accent6"/>
                </a:solidFill>
                <a:latin typeface="Arial" panose="020B0604020202020204" pitchFamily="34" charset="0"/>
                <a:cs typeface="Arial" panose="020B0604020202020204" pitchFamily="34" charset="0"/>
              </a:rPr>
              <a:t>Competitiveness: </a:t>
            </a:r>
            <a:r>
              <a:rPr lang="en-GB" sz="2400" b="0" dirty="0">
                <a:solidFill>
                  <a:schemeClr val="accent3"/>
                </a:solidFill>
                <a:latin typeface="Arial" panose="020B0604020202020204" pitchFamily="34" charset="0"/>
                <a:cs typeface="Arial" panose="020B0604020202020204" pitchFamily="34" charset="0"/>
              </a:rPr>
              <a:t>b</a:t>
            </a:r>
            <a:r>
              <a:rPr lang="en-GB" sz="2400" b="0" dirty="0" smtClean="0">
                <a:solidFill>
                  <a:schemeClr val="accent3"/>
                </a:solidFill>
                <a:latin typeface="Arial" panose="020B0604020202020204" pitchFamily="34" charset="0"/>
                <a:cs typeface="Arial" panose="020B0604020202020204" pitchFamily="34" charset="0"/>
              </a:rPr>
              <a:t>oosting key technologies and solutions underpinning </a:t>
            </a:r>
            <a:br>
              <a:rPr lang="en-GB" sz="2400" b="0" dirty="0" smtClean="0">
                <a:solidFill>
                  <a:schemeClr val="accent3"/>
                </a:solidFill>
                <a:latin typeface="Arial" panose="020B0604020202020204" pitchFamily="34" charset="0"/>
                <a:cs typeface="Arial" panose="020B0604020202020204" pitchFamily="34" charset="0"/>
              </a:rPr>
            </a:br>
            <a:r>
              <a:rPr lang="en-GB" sz="2400" b="0" dirty="0" smtClean="0">
                <a:solidFill>
                  <a:schemeClr val="accent3"/>
                </a:solidFill>
                <a:latin typeface="Arial" panose="020B0604020202020204" pitchFamily="34" charset="0"/>
                <a:cs typeface="Arial" panose="020B0604020202020204" pitchFamily="34" charset="0"/>
              </a:rPr>
              <a:t>EU policies &amp; Sustainable Development Goals</a:t>
            </a:r>
            <a:r>
              <a:rPr lang="en-GB" sz="2400" dirty="0" smtClean="0">
                <a:solidFill>
                  <a:schemeClr val="accent2">
                    <a:lumMod val="50000"/>
                  </a:schemeClr>
                </a:solidFill>
                <a:latin typeface="Arial" panose="020B0604020202020204" pitchFamily="34" charset="0"/>
                <a:cs typeface="Arial" panose="020B0604020202020204" pitchFamily="34" charset="0"/>
              </a:rPr>
              <a:t>				</a:t>
            </a:r>
            <a:r>
              <a:rPr lang="en-GB" sz="2400" dirty="0">
                <a:solidFill>
                  <a:schemeClr val="accent2">
                    <a:lumMod val="50000"/>
                  </a:schemeClr>
                </a:solidFill>
                <a:latin typeface="Arial" panose="020B0604020202020204" pitchFamily="34" charset="0"/>
                <a:cs typeface="Arial" panose="020B0604020202020204" pitchFamily="34" charset="0"/>
              </a:rPr>
              <a:t/>
            </a:r>
            <a:br>
              <a:rPr lang="en-GB" sz="2400" dirty="0">
                <a:solidFill>
                  <a:schemeClr val="accent2">
                    <a:lumMod val="50000"/>
                  </a:schemeClr>
                </a:solidFill>
                <a:latin typeface="Arial" panose="020B0604020202020204" pitchFamily="34" charset="0"/>
                <a:cs typeface="Arial" panose="020B0604020202020204" pitchFamily="34" charset="0"/>
              </a:rPr>
            </a:br>
            <a:endParaRPr lang="en-GB" sz="240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09622258"/>
              </p:ext>
            </p:extLst>
          </p:nvPr>
        </p:nvGraphicFramePr>
        <p:xfrm>
          <a:off x="611560" y="1916832"/>
          <a:ext cx="8208912" cy="4248472"/>
        </p:xfrm>
        <a:graphic>
          <a:graphicData uri="http://schemas.openxmlformats.org/drawingml/2006/table">
            <a:tbl>
              <a:tblPr firstRow="1" bandRow="1">
                <a:tableStyleId>{2D5ABB26-0587-4C30-8999-92F81FD0307C}</a:tableStyleId>
              </a:tblPr>
              <a:tblGrid>
                <a:gridCol w="698477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2"/>
                    </a:ext>
                  </a:extLst>
                </a:gridCol>
              </a:tblGrid>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b="1" i="0" dirty="0" smtClean="0">
                          <a:solidFill>
                            <a:schemeClr val="bg2"/>
                          </a:solidFill>
                          <a:latin typeface="+mj-lt"/>
                          <a:cs typeface="Arial" panose="020B0604020202020204" pitchFamily="34" charset="0"/>
                        </a:rPr>
                        <a:t>Clusters</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err="1" smtClean="0">
                          <a:solidFill>
                            <a:schemeClr val="bg1"/>
                          </a:solidFill>
                          <a:latin typeface="+mj-lt"/>
                        </a:rPr>
                        <a:t>implemented</a:t>
                      </a:r>
                      <a:r>
                        <a:rPr lang="de-DE" sz="2000" baseline="0" dirty="0" smtClean="0">
                          <a:solidFill>
                            <a:schemeClr val="bg1"/>
                          </a:solidFill>
                          <a:latin typeface="+mj-lt"/>
                        </a:rPr>
                        <a:t> </a:t>
                      </a:r>
                      <a:r>
                        <a:rPr lang="de-DE" sz="2000" baseline="0" dirty="0" err="1" smtClean="0">
                          <a:solidFill>
                            <a:schemeClr val="bg1"/>
                          </a:solidFill>
                          <a:latin typeface="+mj-lt"/>
                        </a:rPr>
                        <a:t>through</a:t>
                      </a:r>
                      <a:r>
                        <a:rPr lang="de-DE" sz="2000" baseline="0" dirty="0" smtClean="0">
                          <a:solidFill>
                            <a:schemeClr val="bg1"/>
                          </a:solidFill>
                          <a:latin typeface="+mj-lt"/>
                        </a:rPr>
                        <a:t> </a:t>
                      </a:r>
                      <a:r>
                        <a:rPr lang="de-DE" sz="2000" baseline="0" dirty="0" err="1" smtClean="0">
                          <a:solidFill>
                            <a:schemeClr val="bg1"/>
                          </a:solidFill>
                          <a:latin typeface="+mj-lt"/>
                        </a:rPr>
                        <a:t>usual</a:t>
                      </a:r>
                      <a:r>
                        <a:rPr lang="de-DE" sz="2000" baseline="0" dirty="0" smtClean="0">
                          <a:solidFill>
                            <a:schemeClr val="bg1"/>
                          </a:solidFill>
                          <a:latin typeface="+mj-lt"/>
                        </a:rPr>
                        <a:t> </a:t>
                      </a:r>
                      <a:r>
                        <a:rPr lang="de-DE" sz="2000" baseline="0" dirty="0" err="1" smtClean="0">
                          <a:solidFill>
                            <a:schemeClr val="bg1"/>
                          </a:solidFill>
                          <a:latin typeface="+mj-lt"/>
                        </a:rPr>
                        <a:t>calls</a:t>
                      </a:r>
                      <a:r>
                        <a:rPr lang="de-DE" sz="2000" baseline="0" dirty="0" smtClean="0">
                          <a:solidFill>
                            <a:schemeClr val="bg1"/>
                          </a:solidFill>
                          <a:latin typeface="+mj-lt"/>
                        </a:rPr>
                        <a:t>, </a:t>
                      </a:r>
                      <a:r>
                        <a:rPr lang="de-DE" sz="2000" b="1" baseline="0" dirty="0" err="1" smtClean="0">
                          <a:solidFill>
                            <a:schemeClr val="bg1"/>
                          </a:solidFill>
                          <a:latin typeface="+mj-lt"/>
                        </a:rPr>
                        <a:t>missions</a:t>
                      </a:r>
                      <a:r>
                        <a:rPr lang="de-DE" sz="2000" b="1" baseline="0" dirty="0" smtClean="0">
                          <a:solidFill>
                            <a:schemeClr val="bg1"/>
                          </a:solidFill>
                          <a:latin typeface="+mj-lt"/>
                        </a:rPr>
                        <a:t> &amp; </a:t>
                      </a:r>
                      <a:r>
                        <a:rPr lang="de-DE" sz="2000" b="1" baseline="0" dirty="0" err="1" smtClean="0">
                          <a:solidFill>
                            <a:schemeClr val="bg1"/>
                          </a:solidFill>
                          <a:latin typeface="+mj-lt"/>
                        </a:rPr>
                        <a:t>partnerships</a:t>
                      </a:r>
                      <a:endParaRPr lang="en-GB" sz="2000" b="1" i="0" dirty="0" smtClean="0">
                        <a:solidFill>
                          <a:schemeClr val="bg1"/>
                        </a:solidFill>
                        <a:latin typeface="+mj-lt"/>
                        <a:cs typeface="Arial" panose="020B0604020202020204" pitchFamily="34" charset="0"/>
                      </a:endParaRPr>
                    </a:p>
                  </a:txBody>
                  <a:tcPr marL="78518" marR="78518" marT="39259" marB="39259" anchor="ctr">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57150"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de-DE" sz="1600" i="0" dirty="0" smtClean="0">
                          <a:solidFill>
                            <a:schemeClr val="bg1"/>
                          </a:solidFill>
                          <a:latin typeface="+mj-lt"/>
                        </a:rPr>
                        <a:t>Budget</a:t>
                      </a:r>
                    </a:p>
                    <a:p>
                      <a:pPr algn="ctr"/>
                      <a:r>
                        <a:rPr lang="de-DE" sz="1600" i="0" dirty="0" smtClean="0">
                          <a:solidFill>
                            <a:schemeClr val="bg1"/>
                          </a:solidFill>
                          <a:latin typeface="+mj-lt"/>
                        </a:rPr>
                        <a:t>(€ </a:t>
                      </a:r>
                      <a:r>
                        <a:rPr lang="de-DE" sz="1600" i="0" dirty="0" err="1" smtClean="0">
                          <a:solidFill>
                            <a:schemeClr val="bg1"/>
                          </a:solidFill>
                          <a:latin typeface="+mj-lt"/>
                        </a:rPr>
                        <a:t>billion</a:t>
                      </a:r>
                      <a:r>
                        <a:rPr lang="de-DE" sz="1600" i="0" dirty="0" smtClean="0">
                          <a:solidFill>
                            <a:schemeClr val="bg1"/>
                          </a:solidFill>
                          <a:latin typeface="+mj-lt"/>
                        </a:rPr>
                        <a:t>)</a:t>
                      </a:r>
                      <a:endParaRPr lang="en-GB" sz="1600" i="0" dirty="0">
                        <a:solidFill>
                          <a:schemeClr val="bg1"/>
                        </a:solidFill>
                        <a:latin typeface="+mj-lt"/>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486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i="0" dirty="0" smtClean="0">
                          <a:solidFill>
                            <a:schemeClr val="accent2">
                              <a:lumMod val="50000"/>
                            </a:schemeClr>
                          </a:solidFill>
                          <a:latin typeface="+mj-lt"/>
                          <a:cs typeface="Arial" panose="020B0604020202020204" pitchFamily="34" charset="0"/>
                        </a:rPr>
                        <a:t>Health</a:t>
                      </a:r>
                    </a:p>
                  </a:txBody>
                  <a:tcPr marL="78518" marR="78518" marT="39259" marB="39259">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i="1" dirty="0" smtClean="0">
                          <a:solidFill>
                            <a:schemeClr val="accent2">
                              <a:lumMod val="50000"/>
                            </a:schemeClr>
                          </a:solidFill>
                          <a:latin typeface="+mj-lt"/>
                        </a:rPr>
                        <a:t>€ 7.7</a:t>
                      </a:r>
                      <a:endParaRPr lang="en-GB" sz="2000" i="1" dirty="0">
                        <a:solidFill>
                          <a:schemeClr val="accent2">
                            <a:lumMod val="50000"/>
                          </a:schemeClr>
                        </a:solidFill>
                        <a:latin typeface="+mj-lt"/>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9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i="0" dirty="0" smtClean="0">
                          <a:solidFill>
                            <a:schemeClr val="accent2">
                              <a:lumMod val="50000"/>
                            </a:schemeClr>
                          </a:solidFill>
                          <a:latin typeface="+mj-lt"/>
                          <a:cs typeface="Arial" panose="020B0604020202020204" pitchFamily="34" charset="0"/>
                        </a:rPr>
                        <a:t>Inclusive</a:t>
                      </a:r>
                      <a:r>
                        <a:rPr lang="en-GB" sz="2000" i="0" baseline="0" dirty="0" smtClean="0">
                          <a:solidFill>
                            <a:schemeClr val="accent2">
                              <a:lumMod val="50000"/>
                            </a:schemeClr>
                          </a:solidFill>
                          <a:latin typeface="+mj-lt"/>
                          <a:cs typeface="Arial" panose="020B0604020202020204" pitchFamily="34" charset="0"/>
                        </a:rPr>
                        <a:t> and Secure Societies</a:t>
                      </a:r>
                      <a:endParaRPr lang="en-GB" sz="2000" i="0" dirty="0" smtClean="0">
                        <a:solidFill>
                          <a:schemeClr val="accent2">
                            <a:lumMod val="50000"/>
                          </a:schemeClr>
                        </a:solidFill>
                        <a:latin typeface="+mj-lt"/>
                        <a:cs typeface="Arial" panose="020B0604020202020204" pitchFamily="34" charset="0"/>
                      </a:endParaRPr>
                    </a:p>
                  </a:txBody>
                  <a:tcPr marL="78518" marR="78518" marT="39259" marB="39259">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i="1" kern="1200" dirty="0" smtClean="0">
                          <a:solidFill>
                            <a:schemeClr val="accent2">
                              <a:lumMod val="50000"/>
                            </a:schemeClr>
                          </a:solidFill>
                          <a:latin typeface="+mn-lt"/>
                          <a:ea typeface="+mn-ea"/>
                          <a:cs typeface="+mn-cs"/>
                        </a:rPr>
                        <a:t>€ 2.8</a:t>
                      </a:r>
                      <a:endParaRPr lang="en-GB" sz="2000" i="1" kern="1200" dirty="0" smtClean="0">
                        <a:solidFill>
                          <a:schemeClr val="accent2">
                            <a:lumMod val="50000"/>
                          </a:schemeClr>
                        </a:solidFill>
                        <a:latin typeface="+mn-lt"/>
                        <a:ea typeface="+mn-ea"/>
                        <a:cs typeface="+mn-cs"/>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10002"/>
                  </a:ext>
                </a:extLst>
              </a:tr>
              <a:tr h="446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i="0" dirty="0" smtClean="0">
                          <a:solidFill>
                            <a:schemeClr val="accent2">
                              <a:lumMod val="50000"/>
                            </a:schemeClr>
                          </a:solidFill>
                          <a:latin typeface="+mj-lt"/>
                          <a:cs typeface="Arial" panose="020B0604020202020204" pitchFamily="34" charset="0"/>
                        </a:rPr>
                        <a:t>Digital and Industry</a:t>
                      </a:r>
                    </a:p>
                  </a:txBody>
                  <a:tcPr marL="78518" marR="78518" marT="39259" marB="39259">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i="1" kern="1200" dirty="0" smtClean="0">
                          <a:solidFill>
                            <a:schemeClr val="accent2">
                              <a:lumMod val="50000"/>
                            </a:schemeClr>
                          </a:solidFill>
                          <a:latin typeface="+mn-lt"/>
                          <a:ea typeface="+mn-ea"/>
                          <a:cs typeface="+mn-cs"/>
                        </a:rPr>
                        <a:t>€ 15 </a:t>
                      </a:r>
                      <a:endParaRPr lang="en-GB" sz="2000" i="1" kern="1200" dirty="0" smtClean="0">
                        <a:solidFill>
                          <a:schemeClr val="accent2">
                            <a:lumMod val="50000"/>
                          </a:schemeClr>
                        </a:solidFill>
                        <a:latin typeface="+mn-lt"/>
                        <a:ea typeface="+mn-ea"/>
                        <a:cs typeface="+mn-cs"/>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i="0" dirty="0" smtClean="0">
                          <a:solidFill>
                            <a:schemeClr val="accent2">
                              <a:lumMod val="50000"/>
                            </a:schemeClr>
                          </a:solidFill>
                          <a:latin typeface="+mj-lt"/>
                          <a:cs typeface="Arial" panose="020B0604020202020204" pitchFamily="34" charset="0"/>
                        </a:rPr>
                        <a:t>Climate, Energy and Mobility</a:t>
                      </a:r>
                    </a:p>
                  </a:txBody>
                  <a:tcPr marL="78518" marR="78518" marT="39259" marB="39259">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i="1" kern="1200" dirty="0" smtClean="0">
                          <a:solidFill>
                            <a:schemeClr val="accent2">
                              <a:lumMod val="50000"/>
                            </a:schemeClr>
                          </a:solidFill>
                          <a:latin typeface="+mn-lt"/>
                          <a:ea typeface="+mn-ea"/>
                          <a:cs typeface="+mn-cs"/>
                        </a:rPr>
                        <a:t>€ 15 </a:t>
                      </a:r>
                      <a:endParaRPr lang="en-GB" sz="2000" i="1" kern="1200" dirty="0" smtClean="0">
                        <a:solidFill>
                          <a:schemeClr val="accent2">
                            <a:lumMod val="50000"/>
                          </a:schemeClr>
                        </a:solidFill>
                        <a:latin typeface="+mn-lt"/>
                        <a:ea typeface="+mn-ea"/>
                        <a:cs typeface="+mn-cs"/>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10004"/>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i="0" dirty="0" smtClean="0">
                          <a:solidFill>
                            <a:schemeClr val="accent2">
                              <a:lumMod val="50000"/>
                            </a:schemeClr>
                          </a:solidFill>
                          <a:latin typeface="+mj-lt"/>
                          <a:cs typeface="Arial" panose="020B0604020202020204" pitchFamily="34" charset="0"/>
                        </a:rPr>
                        <a:t>Food</a:t>
                      </a:r>
                      <a:r>
                        <a:rPr lang="de-DE" sz="2000" i="0" baseline="0" dirty="0" smtClean="0">
                          <a:solidFill>
                            <a:schemeClr val="accent2">
                              <a:lumMod val="50000"/>
                            </a:schemeClr>
                          </a:solidFill>
                          <a:latin typeface="+mj-lt"/>
                          <a:cs typeface="Arial" panose="020B0604020202020204" pitchFamily="34" charset="0"/>
                        </a:rPr>
                        <a:t> and Natural Resources</a:t>
                      </a:r>
                    </a:p>
                  </a:txBody>
                  <a:tcPr marL="78518" marR="78518" marT="39259" marB="39259">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i="1" kern="1200" dirty="0" smtClean="0">
                          <a:solidFill>
                            <a:schemeClr val="accent2">
                              <a:lumMod val="50000"/>
                            </a:schemeClr>
                          </a:solidFill>
                          <a:latin typeface="+mn-lt"/>
                          <a:ea typeface="+mn-ea"/>
                          <a:cs typeface="+mn-cs"/>
                        </a:rPr>
                        <a:t>€ 10</a:t>
                      </a:r>
                      <a:endParaRPr lang="en-GB" sz="2000" i="1" kern="1200" dirty="0" smtClean="0">
                        <a:solidFill>
                          <a:schemeClr val="accent2">
                            <a:lumMod val="50000"/>
                          </a:schemeClr>
                        </a:solidFill>
                        <a:latin typeface="+mn-lt"/>
                        <a:ea typeface="+mn-ea"/>
                        <a:cs typeface="+mn-cs"/>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137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b="1" i="0" baseline="0" dirty="0" smtClean="0">
                          <a:solidFill>
                            <a:schemeClr val="bg1"/>
                          </a:solidFill>
                          <a:latin typeface="+mj-lt"/>
                          <a:cs typeface="Arial" panose="020B0604020202020204" pitchFamily="34" charset="0"/>
                        </a:rPr>
                        <a:t>Joint Research </a:t>
                      </a:r>
                      <a:r>
                        <a:rPr lang="de-DE" sz="2200" b="1" i="0" baseline="0" dirty="0" err="1" smtClean="0">
                          <a:solidFill>
                            <a:schemeClr val="bg1"/>
                          </a:solidFill>
                          <a:latin typeface="+mj-lt"/>
                          <a:cs typeface="Arial" panose="020B0604020202020204" pitchFamily="34" charset="0"/>
                        </a:rPr>
                        <a:t>Centre</a:t>
                      </a:r>
                      <a:endParaRPr lang="de-DE" sz="2200" b="1" i="0" baseline="0" dirty="0" smtClean="0">
                        <a:solidFill>
                          <a:schemeClr val="bg1"/>
                        </a:solidFill>
                        <a:latin typeface="+mj-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baseline="0" noProof="0" dirty="0" smtClean="0">
                          <a:solidFill>
                            <a:schemeClr val="bg1"/>
                          </a:solidFill>
                          <a:latin typeface="+mj-lt"/>
                          <a:ea typeface="+mn-ea"/>
                          <a:cs typeface="+mn-cs"/>
                        </a:rPr>
                        <a:t>supports European policies with independent scientific evidence &amp; technical support throughout the policy cycle</a:t>
                      </a:r>
                    </a:p>
                  </a:txBody>
                  <a:tcPr marL="78518" marR="78518" marT="39259" marB="39259" anchor="ctr">
                    <a:lnL w="28575"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de-DE" sz="2000" dirty="0" smtClean="0">
                          <a:solidFill>
                            <a:schemeClr val="bg1"/>
                          </a:solidFill>
                          <a:latin typeface="+mj-lt"/>
                        </a:rPr>
                        <a:t> € 2.2</a:t>
                      </a:r>
                      <a:endParaRPr lang="en-GB" sz="2000" dirty="0">
                        <a:solidFill>
                          <a:schemeClr val="bg1"/>
                        </a:solidFill>
                        <a:latin typeface="+mj-lt"/>
                      </a:endParaRPr>
                    </a:p>
                  </a:txBody>
                  <a:tcPr marL="78518" marR="78518" marT="39259" marB="39259"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276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297DFCFA838F449E04F66C48FA3D1D" ma:contentTypeVersion="1" ma:contentTypeDescription="Create a new document." ma:contentTypeScope="" ma:versionID="72ab51b346772fd3855b3b201c70de5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E0834-CD8E-496E-8343-0135B63EE1F2}">
  <ds:schemaRefs>
    <ds:schemaRef ds:uri="http://schemas.microsoft.com/sharepoint/v3/contenttype/forms"/>
  </ds:schemaRefs>
</ds:datastoreItem>
</file>

<file path=customXml/itemProps2.xml><?xml version="1.0" encoding="utf-8"?>
<ds:datastoreItem xmlns:ds="http://schemas.openxmlformats.org/officeDocument/2006/customXml" ds:itemID="{C9877390-076A-4026-88ED-802E6689D92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B34030A8-7DF9-4C00-B3EB-1C8A0E3F3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3989</TotalTime>
  <Words>2211</Words>
  <Application>Microsoft Office PowerPoint</Application>
  <PresentationFormat>On-screen Show (4:3)</PresentationFormat>
  <Paragraphs>266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Gothic</vt:lpstr>
      <vt:lpstr>Arial</vt:lpstr>
      <vt:lpstr>EC Square Sans Pro Light</vt:lpstr>
      <vt:lpstr>Verdana</vt:lpstr>
      <vt:lpstr>Wingdings</vt:lpstr>
      <vt:lpstr>Blank</vt:lpstr>
      <vt:lpstr>PowerPoint Presentation</vt:lpstr>
      <vt:lpstr>Horizon Europe </vt:lpstr>
      <vt:lpstr>PowerPoint Presentation</vt:lpstr>
      <vt:lpstr>Horizon Europe:  investing in R&amp;I to shape our future </vt:lpstr>
      <vt:lpstr>Added value through Horizon Europe: </vt:lpstr>
      <vt:lpstr>PowerPoint Presentation</vt:lpstr>
      <vt:lpstr>PowerPoint Presentation</vt:lpstr>
      <vt:lpstr>Budget: €100 billion*</vt:lpstr>
      <vt:lpstr>Pillar 2 Global Challenges &amp; Industrial Competitiveness: boosting key technologies and solutions underpinning  EU policies &amp; Sustainable Development Goals     </vt:lpstr>
      <vt:lpstr>Strengthening the European Research Area: optimising strengths &amp; potential for a more  innovative Europe   </vt:lpstr>
      <vt:lpstr>PowerPoint Presentation</vt:lpstr>
      <vt:lpstr>Lessons Learned       Key Novelties from Horizon 2020 Interim Evaluation         in Horizon Europe</vt:lpstr>
      <vt:lpstr>European Innovation Council </vt:lpstr>
      <vt:lpstr>R&amp;I Missions</vt:lpstr>
      <vt:lpstr>PowerPoint Presentation</vt:lpstr>
      <vt:lpstr>PowerPoint Presentation</vt:lpstr>
      <vt:lpstr>Strategic planning to define multiannual work programmes and calls for proposals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(COMM-EXT)</dc:creator>
  <cp:lastModifiedBy>PEREIRA Tiago (RTD)</cp:lastModifiedBy>
  <cp:revision>276</cp:revision>
  <cp:lastPrinted>2018-06-01T11:52:32Z</cp:lastPrinted>
  <dcterms:created xsi:type="dcterms:W3CDTF">2018-03-19T13:44:15Z</dcterms:created>
  <dcterms:modified xsi:type="dcterms:W3CDTF">2019-03-25T14:13:56Z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0x010100DC297DFCFA838F449E04F66C48FA3D1D</vt:lpwstr>
  </property>
</Properties>
</file>